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256" r:id="rId2"/>
    <p:sldId id="462" r:id="rId3"/>
    <p:sldId id="463" r:id="rId4"/>
    <p:sldId id="464" r:id="rId5"/>
    <p:sldId id="465" r:id="rId6"/>
    <p:sldId id="466" r:id="rId7"/>
    <p:sldId id="468" r:id="rId8"/>
    <p:sldId id="467" r:id="rId9"/>
    <p:sldId id="469" r:id="rId10"/>
    <p:sldId id="470" r:id="rId11"/>
    <p:sldId id="472" r:id="rId12"/>
    <p:sldId id="473" r:id="rId13"/>
    <p:sldId id="475" r:id="rId14"/>
    <p:sldId id="474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5" r:id="rId24"/>
    <p:sldId id="486" r:id="rId25"/>
    <p:sldId id="487" r:id="rId26"/>
    <p:sldId id="488" r:id="rId27"/>
    <p:sldId id="489" r:id="rId28"/>
    <p:sldId id="491" r:id="rId29"/>
    <p:sldId id="492" r:id="rId30"/>
    <p:sldId id="493" r:id="rId31"/>
    <p:sldId id="494" r:id="rId32"/>
    <p:sldId id="495" r:id="rId33"/>
    <p:sldId id="499" r:id="rId34"/>
    <p:sldId id="496" r:id="rId35"/>
    <p:sldId id="497" r:id="rId36"/>
    <p:sldId id="498" r:id="rId37"/>
    <p:sldId id="500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94674"/>
  </p:normalViewPr>
  <p:slideViewPr>
    <p:cSldViewPr snapToGrid="0">
      <p:cViewPr varScale="1">
        <p:scale>
          <a:sx n="124" d="100"/>
          <a:sy n="124" d="100"/>
        </p:scale>
        <p:origin x="19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978" y="344107"/>
            <a:ext cx="7914527" cy="837421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Lab 8: Coalescent Theory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388857" y="1078787"/>
            <a:ext cx="45051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E074A-93AA-DE45-8475-6FC173AA20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89" y="2043339"/>
            <a:ext cx="8630293" cy="31433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632CF3-EE4C-C54E-956E-68E7BBC5A21A}"/>
              </a:ext>
            </a:extLst>
          </p:cNvPr>
          <p:cNvSpPr txBox="1">
            <a:spLocks/>
          </p:cNvSpPr>
          <p:nvPr/>
        </p:nvSpPr>
        <p:spPr>
          <a:xfrm>
            <a:off x="1544664" y="6387101"/>
            <a:ext cx="6181503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</a:t>
            </a:r>
            <a:r>
              <a:rPr lang="en-US" sz="1600" dirty="0" err="1">
                <a:latin typeface="+mn-lt"/>
              </a:rPr>
              <a:t>Leilart</a:t>
            </a:r>
            <a:r>
              <a:rPr lang="en-US" sz="1600" dirty="0">
                <a:latin typeface="+mn-lt"/>
              </a:rPr>
              <a:t> </a:t>
            </a:r>
            <a:r>
              <a:rPr lang="en-US" sz="1600" i="1" dirty="0">
                <a:latin typeface="+mn-lt"/>
              </a:rPr>
              <a:t>et al</a:t>
            </a:r>
            <a:r>
              <a:rPr lang="en-US" sz="1600" dirty="0">
                <a:latin typeface="+mn-lt"/>
              </a:rPr>
              <a:t> (2014) J. Phycology. Stolen from Wil </a:t>
            </a:r>
            <a:r>
              <a:rPr lang="en-US" sz="1600" dirty="0" err="1">
                <a:latin typeface="+mn-lt"/>
              </a:rPr>
              <a:t>Freyman’s</a:t>
            </a:r>
            <a:r>
              <a:rPr lang="en-US" sz="1600" dirty="0">
                <a:latin typeface="+mn-lt"/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EAE-89D1-0744-B3DD-68D96FE384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28800"/>
            <a:ext cx="4910841" cy="3394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54402-E909-1841-B209-22DCC7456109}"/>
              </a:ext>
            </a:extLst>
          </p:cNvPr>
          <p:cNvSpPr/>
          <p:nvPr/>
        </p:nvSpPr>
        <p:spPr>
          <a:xfrm>
            <a:off x="76200" y="3886200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MRCA of all extant lineages</a:t>
            </a:r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31F88B-8695-3049-B5A1-1C574AB8EEB5}"/>
              </a:ext>
            </a:extLst>
          </p:cNvPr>
          <p:cNvCxnSpPr>
            <a:stCxn id="6" idx="2"/>
            <a:endCxn id="24" idx="2"/>
          </p:cNvCxnSpPr>
          <p:nvPr/>
        </p:nvCxnSpPr>
        <p:spPr>
          <a:xfrm>
            <a:off x="914400" y="4532531"/>
            <a:ext cx="990600" cy="365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3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is the probability of them randomly “choosing” the same ancestor: 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05" y="1685144"/>
                <a:ext cx="3505200" cy="2553199"/>
              </a:xfrm>
              <a:prstGeom prst="rect">
                <a:avLst/>
              </a:prstGeom>
              <a:blipFill>
                <a:blip r:embed="rId3"/>
                <a:stretch>
                  <a:fillRect l="-1444" t="-990" r="-2527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>
            <a:extLst>
              <a:ext uri="{FF2B5EF4-FFF2-40B4-BE49-F238E27FC236}">
                <a16:creationId xmlns:a16="http://schemas.microsoft.com/office/drawing/2014/main" id="{1BFDFACB-52A7-C348-B485-9D906573B3A6}"/>
              </a:ext>
            </a:extLst>
          </p:cNvPr>
          <p:cNvSpPr/>
          <p:nvPr/>
        </p:nvSpPr>
        <p:spPr>
          <a:xfrm>
            <a:off x="5257800" y="4876800"/>
            <a:ext cx="3680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Probability of coalescence for alleles in a diploid population would be 1/2N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1E9970-8985-D542-BD01-8094A80965D1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93C45-2C87-E24E-980A-A3CBF6766824}"/>
              </a:ext>
            </a:extLst>
          </p:cNvPr>
          <p:cNvSpPr/>
          <p:nvPr/>
        </p:nvSpPr>
        <p:spPr>
          <a:xfrm>
            <a:off x="4741544" y="241577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5C5819-CE09-324E-A4F5-53BD21F270A4}"/>
              </a:ext>
            </a:extLst>
          </p:cNvPr>
          <p:cNvSpPr/>
          <p:nvPr/>
        </p:nvSpPr>
        <p:spPr>
          <a:xfrm>
            <a:off x="4479216" y="2670611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C9C1E-9C45-C547-8E41-BF192A73C3C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4634590" y="2571153"/>
            <a:ext cx="133612" cy="1261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62C9E2-8E95-E240-AD12-9239FDA2D2B4}"/>
              </a:ext>
            </a:extLst>
          </p:cNvPr>
          <p:cNvCxnSpPr>
            <a:cxnSpLocks/>
            <a:stCxn id="6" idx="1"/>
            <a:endCxn id="9" idx="5"/>
          </p:cNvCxnSpPr>
          <p:nvPr/>
        </p:nvCxnSpPr>
        <p:spPr>
          <a:xfrm flipH="1" flipV="1">
            <a:off x="4634590" y="2825985"/>
            <a:ext cx="146104" cy="1386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NOT coalescing in previous generation: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505200" cy="2522422"/>
              </a:xfrm>
              <a:prstGeom prst="rect">
                <a:avLst/>
              </a:prstGeom>
              <a:blipFill>
                <a:blip r:embed="rId3"/>
                <a:stretch>
                  <a:fillRect l="-1812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727554" cy="3039678"/>
              </a:xfrm>
              <a:prstGeom prst="rect">
                <a:avLst/>
              </a:prstGeom>
              <a:blipFill>
                <a:blip r:embed="rId3"/>
                <a:stretch>
                  <a:fillRect l="-1701" t="-833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32D115-3D54-6345-B089-F4E3F6891871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B403AE-C0FC-0646-90FF-354C93C721C6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4481611"/>
              </a:xfrm>
              <a:prstGeom prst="rect">
                <a:avLst/>
              </a:prstGeom>
              <a:blipFill>
                <a:blip r:embed="rId3"/>
                <a:stretch>
                  <a:fillRect l="-1712" t="-565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9759AB-1EE6-2C4A-8F21-E28A548EA69E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AE97A2A-6937-184D-9924-82928005E229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2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no coalescence for </a:t>
                </a:r>
                <a:r>
                  <a:rPr lang="en-US" sz="2000" i="1" dirty="0">
                    <a:latin typeface="Cambria" panose="02040503050406030204" pitchFamily="18" charset="0"/>
                  </a:rPr>
                  <a:t>g-1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Followed by coalescence in generation </a:t>
                </a:r>
                <a:r>
                  <a:rPr lang="en-US" i="1" dirty="0">
                    <a:latin typeface="Cambria" panose="02040503050406030204" pitchFamily="18" charset="0"/>
                  </a:rPr>
                  <a:t>g</a:t>
                </a:r>
                <a:r>
                  <a:rPr lang="en-US" dirty="0">
                    <a:latin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1407826"/>
                <a:ext cx="3705069" cy="5133906"/>
              </a:xfrm>
              <a:prstGeom prst="rect">
                <a:avLst/>
              </a:prstGeom>
              <a:blipFill>
                <a:blip r:embed="rId3"/>
                <a:stretch>
                  <a:fillRect l="-1712" t="-494" r="-1370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B81E44-ED1B-434E-97C0-3C43C8265BBE}"/>
              </a:ext>
            </a:extLst>
          </p:cNvPr>
          <p:cNvSpPr/>
          <p:nvPr/>
        </p:nvSpPr>
        <p:spPr>
          <a:xfrm>
            <a:off x="5966086" y="5696263"/>
            <a:ext cx="2323475" cy="884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Probability of 2 lineages coalescing exactly </a:t>
                </a:r>
                <a:r>
                  <a:rPr lang="en-US" sz="2000" i="1" dirty="0">
                    <a:latin typeface="Cambria" panose="02040503050406030204" pitchFamily="18" charset="0"/>
                  </a:rPr>
                  <a:t>g</a:t>
                </a:r>
                <a:r>
                  <a:rPr lang="en-US" sz="2000" dirty="0">
                    <a:latin typeface="Cambria" panose="02040503050406030204" pitchFamily="18" charset="0"/>
                  </a:rPr>
                  <a:t> generations back: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07826"/>
                <a:ext cx="3645108" cy="2859822"/>
              </a:xfrm>
              <a:prstGeom prst="rect">
                <a:avLst/>
              </a:prstGeom>
              <a:blipFill>
                <a:blip r:embed="rId3"/>
                <a:stretch>
                  <a:fillRect l="-1742" t="-885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1A06DC-5759-A441-8BF4-29EE6E430645}"/>
              </a:ext>
            </a:extLst>
          </p:cNvPr>
          <p:cNvSpPr/>
          <p:nvPr/>
        </p:nvSpPr>
        <p:spPr>
          <a:xfrm>
            <a:off x="3155431" y="1581462"/>
            <a:ext cx="224852" cy="3425253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84D7EA-794C-BE45-8764-786A0F3F76CF}"/>
              </a:ext>
            </a:extLst>
          </p:cNvPr>
          <p:cNvSpPr/>
          <p:nvPr/>
        </p:nvSpPr>
        <p:spPr>
          <a:xfrm>
            <a:off x="6002310" y="3410261"/>
            <a:ext cx="23696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</a:rPr>
              <a:t>(This is a geometric distribution)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4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256469"/>
              </a:xfrm>
              <a:prstGeom prst="rect">
                <a:avLst/>
              </a:prstGeom>
              <a:blipFill>
                <a:blip r:embed="rId3"/>
                <a:stretch>
                  <a:fillRect l="-1730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34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757247"/>
              </a:xfrm>
              <a:prstGeom prst="rect">
                <a:avLst/>
              </a:prstGeom>
              <a:blipFill>
                <a:blip r:embed="rId3"/>
                <a:stretch>
                  <a:fillRect l="-1730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0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Probability of any 2 of </a:t>
                </a:r>
                <a:r>
                  <a:rPr lang="en-US" sz="2000" i="1" dirty="0">
                    <a:latin typeface="Cambria" panose="02040503050406030204" pitchFamily="18" charset="0"/>
                  </a:rPr>
                  <a:t>n</a:t>
                </a:r>
                <a:r>
                  <a:rPr lang="en-US" sz="2000" dirty="0">
                    <a:latin typeface="Cambria" panose="02040503050406030204" pitchFamily="18" charset="0"/>
                  </a:rPr>
                  <a:t> sampled lineages having a coalescence event: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endParaRPr lang="en-US" sz="2000" i="1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becomes: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4855304"/>
              </a:xfrm>
              <a:prstGeom prst="rect">
                <a:avLst/>
              </a:prstGeom>
              <a:blipFill>
                <a:blip r:embed="rId3"/>
                <a:stretch>
                  <a:fillRect l="-1730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“The Coalescent”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446A-7ABA-1840-A2F0-A5715B235C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368" y="236295"/>
            <a:ext cx="1990407" cy="2357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174875" y="1993188"/>
            <a:ext cx="7253341" cy="417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Described as the “n-coalescent” by John Kingman (1982)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Provides a model to generate a theoretical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distribution of genealogies </a:t>
            </a:r>
            <a:r>
              <a:rPr lang="en-US" sz="2800" dirty="0">
                <a:latin typeface="+mn-lt"/>
              </a:rPr>
              <a:t>to compare with observed data to infer demographic history of a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Requires an assumed simplistic model of population demographics 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Coalescent probabilities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CB77-5FEE-DB4A-B19C-5F2C9D0064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71600"/>
            <a:ext cx="4957591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/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Extending to multiple lineages:</a:t>
                </a: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Mean generations for coalescence between any two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Expected time for coalescence of ALL lineages: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2B7E56-3494-2D4E-958C-89FBC7B8E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1" y="973111"/>
                <a:ext cx="3660098" cy="3960380"/>
              </a:xfrm>
              <a:prstGeom prst="rect">
                <a:avLst/>
              </a:prstGeom>
              <a:blipFill>
                <a:blip r:embed="rId3"/>
                <a:stretch>
                  <a:fillRect l="-17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3156A0-EBB2-2847-A0A9-CD11F7C69AF9}"/>
              </a:ext>
            </a:extLst>
          </p:cNvPr>
          <p:cNvSpPr/>
          <p:nvPr/>
        </p:nvSpPr>
        <p:spPr>
          <a:xfrm>
            <a:off x="4745569" y="242146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5BA151D-0DA1-6B4E-8C8D-D55F4FD857A7}"/>
              </a:ext>
            </a:extLst>
          </p:cNvPr>
          <p:cNvSpPr/>
          <p:nvPr/>
        </p:nvSpPr>
        <p:spPr>
          <a:xfrm>
            <a:off x="4754036" y="2937936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91033F-B172-8A44-BB74-FDAB1A436E71}"/>
              </a:ext>
            </a:extLst>
          </p:cNvPr>
          <p:cNvSpPr/>
          <p:nvPr/>
        </p:nvSpPr>
        <p:spPr>
          <a:xfrm>
            <a:off x="4485739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24642-BCD7-A445-87D5-0B3BA2A4E4D1}"/>
              </a:ext>
            </a:extLst>
          </p:cNvPr>
          <p:cNvSpPr/>
          <p:nvPr/>
        </p:nvSpPr>
        <p:spPr>
          <a:xfrm>
            <a:off x="4223412" y="215414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1A5AE-76C0-1147-8295-68DE0DE4A17D}"/>
              </a:ext>
            </a:extLst>
          </p:cNvPr>
          <p:cNvSpPr/>
          <p:nvPr/>
        </p:nvSpPr>
        <p:spPr>
          <a:xfrm>
            <a:off x="3693759" y="3460787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53F73-E211-C041-ABEC-49D72FF60E5B}"/>
              </a:ext>
            </a:extLst>
          </p:cNvPr>
          <p:cNvSpPr/>
          <p:nvPr/>
        </p:nvSpPr>
        <p:spPr>
          <a:xfrm>
            <a:off x="3961083" y="241647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F735CC-0A15-3A40-8A06-06038646D258}"/>
              </a:ext>
            </a:extLst>
          </p:cNvPr>
          <p:cNvSpPr/>
          <p:nvPr/>
        </p:nvSpPr>
        <p:spPr>
          <a:xfrm>
            <a:off x="3958585" y="294612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E176D-8B32-2D48-87D1-389B0258AF31}"/>
              </a:ext>
            </a:extLst>
          </p:cNvPr>
          <p:cNvSpPr/>
          <p:nvPr/>
        </p:nvSpPr>
        <p:spPr>
          <a:xfrm>
            <a:off x="4215916" y="2933632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30F48-2A9B-0D44-A797-D12DD73939A4}"/>
              </a:ext>
            </a:extLst>
          </p:cNvPr>
          <p:cNvSpPr/>
          <p:nvPr/>
        </p:nvSpPr>
        <p:spPr>
          <a:xfrm>
            <a:off x="4480743" y="3198459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0DB0F-A12B-8F45-8E0C-D66DE732DF12}"/>
              </a:ext>
            </a:extLst>
          </p:cNvPr>
          <p:cNvSpPr/>
          <p:nvPr/>
        </p:nvSpPr>
        <p:spPr>
          <a:xfrm>
            <a:off x="3686263" y="2688794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7A06C-C6FF-7348-8F25-592762C3DA75}"/>
              </a:ext>
            </a:extLst>
          </p:cNvPr>
          <p:cNvSpPr/>
          <p:nvPr/>
        </p:nvSpPr>
        <p:spPr>
          <a:xfrm>
            <a:off x="3174099" y="3458288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8B7589-2FA4-4D4B-AFF5-C9D8C4D38EBC}"/>
              </a:ext>
            </a:extLst>
          </p:cNvPr>
          <p:cNvSpPr/>
          <p:nvPr/>
        </p:nvSpPr>
        <p:spPr>
          <a:xfrm>
            <a:off x="3446420" y="3730610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6E9FD8-C8CB-6545-94BC-C3C7A590C388}"/>
              </a:ext>
            </a:extLst>
          </p:cNvPr>
          <p:cNvSpPr/>
          <p:nvPr/>
        </p:nvSpPr>
        <p:spPr>
          <a:xfrm>
            <a:off x="3433928" y="3208453"/>
            <a:ext cx="182032" cy="182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A553B-A8A5-574D-A962-B14EAA1777FD}"/>
              </a:ext>
            </a:extLst>
          </p:cNvPr>
          <p:cNvCxnSpPr>
            <a:cxnSpLocks/>
            <a:stCxn id="12" idx="2"/>
            <a:endCxn id="9" idx="5"/>
          </p:cNvCxnSpPr>
          <p:nvPr/>
        </p:nvCxnSpPr>
        <p:spPr>
          <a:xfrm flipH="1" flipV="1">
            <a:off x="4641113" y="2309518"/>
            <a:ext cx="104456" cy="202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5A7EE8-D564-414F-8CD1-60F24A8DF3B3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4405444" y="2245160"/>
            <a:ext cx="802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CD8BCD-601A-6243-9BD2-0277D370A45B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4116457" y="2309518"/>
            <a:ext cx="133613" cy="1336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0D7E3-448B-FA48-B642-717423A510E3}"/>
              </a:ext>
            </a:extLst>
          </p:cNvPr>
          <p:cNvCxnSpPr>
            <a:cxnSpLocks/>
            <a:stCxn id="14" idx="3"/>
            <a:endCxn id="18" idx="7"/>
          </p:cNvCxnSpPr>
          <p:nvPr/>
        </p:nvCxnSpPr>
        <p:spPr>
          <a:xfrm flipH="1">
            <a:off x="3841637" y="2571846"/>
            <a:ext cx="146104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4FAF91-BF68-9540-8A22-7E19E3A6D25E}"/>
              </a:ext>
            </a:extLst>
          </p:cNvPr>
          <p:cNvCxnSpPr>
            <a:cxnSpLocks/>
            <a:stCxn id="238" idx="3"/>
            <a:endCxn id="17" idx="7"/>
          </p:cNvCxnSpPr>
          <p:nvPr/>
        </p:nvCxnSpPr>
        <p:spPr>
          <a:xfrm flipH="1">
            <a:off x="4636117" y="3093310"/>
            <a:ext cx="144577" cy="1318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FF2BD-47A4-4D42-85B1-38AFA024438D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371290" y="3089006"/>
            <a:ext cx="136111" cy="1361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8916F6-AF13-2C48-B263-94943BD06A0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140617" y="3024648"/>
            <a:ext cx="75299" cy="124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2077-EF7F-8B4D-BD72-52F3C0542C47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3849133" y="3101498"/>
            <a:ext cx="136110" cy="385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F09117-146F-534D-ACA8-6036FD7CC4B8}"/>
              </a:ext>
            </a:extLst>
          </p:cNvPr>
          <p:cNvCxnSpPr>
            <a:cxnSpLocks/>
            <a:stCxn id="13" idx="3"/>
            <a:endCxn id="24" idx="7"/>
          </p:cNvCxnSpPr>
          <p:nvPr/>
        </p:nvCxnSpPr>
        <p:spPr>
          <a:xfrm flipH="1">
            <a:off x="3601794" y="3616161"/>
            <a:ext cx="118623" cy="1411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211DBE-2129-E940-9C97-5033625FD26E}"/>
              </a:ext>
            </a:extLst>
          </p:cNvPr>
          <p:cNvCxnSpPr>
            <a:cxnSpLocks/>
            <a:stCxn id="18" idx="3"/>
            <a:endCxn id="25" idx="7"/>
          </p:cNvCxnSpPr>
          <p:nvPr/>
        </p:nvCxnSpPr>
        <p:spPr>
          <a:xfrm flipH="1">
            <a:off x="3589302" y="2844168"/>
            <a:ext cx="123619" cy="3909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B3674B-4F3A-9546-B19A-F7C850FFB336}"/>
              </a:ext>
            </a:extLst>
          </p:cNvPr>
          <p:cNvCxnSpPr>
            <a:cxnSpLocks/>
            <a:stCxn id="25" idx="3"/>
            <a:endCxn id="23" idx="7"/>
          </p:cNvCxnSpPr>
          <p:nvPr/>
        </p:nvCxnSpPr>
        <p:spPr>
          <a:xfrm flipH="1">
            <a:off x="3329473" y="3363827"/>
            <a:ext cx="131113" cy="1211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6808F5-C7AD-284A-AD64-AE2578B7099A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329473" y="3613662"/>
            <a:ext cx="143605" cy="1436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4D7768-3355-7F48-8D5B-F3921B5C73B7}"/>
              </a:ext>
            </a:extLst>
          </p:cNvPr>
          <p:cNvCxnSpPr>
            <a:cxnSpLocks/>
          </p:cNvCxnSpPr>
          <p:nvPr/>
        </p:nvCxnSpPr>
        <p:spPr>
          <a:xfrm>
            <a:off x="3282846" y="1289154"/>
            <a:ext cx="158895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74E898F-A8C6-9A4F-ADCD-372D813ECD21}"/>
              </a:ext>
            </a:extLst>
          </p:cNvPr>
          <p:cNvSpPr/>
          <p:nvPr/>
        </p:nvSpPr>
        <p:spPr>
          <a:xfrm>
            <a:off x="3969849" y="9133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/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(Insert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if diploid)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F8BC12-4176-8840-92BE-137B62A2B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56" y="5026702"/>
                <a:ext cx="2642017" cy="307777"/>
              </a:xfrm>
              <a:prstGeom prst="rect">
                <a:avLst/>
              </a:prstGeom>
              <a:blipFill>
                <a:blip r:embed="rId4"/>
                <a:stretch>
                  <a:fillRect l="-478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33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48" y="220446"/>
            <a:ext cx="7962472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should a conservation geneticist care??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750411" y="1310304"/>
            <a:ext cx="79826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Probability of coalescence (and expected coalescent times) are related to population size! </a:t>
            </a:r>
            <a:r>
              <a:rPr lang="en-US" sz="2400" b="1" dirty="0">
                <a:latin typeface="Cambria" panose="02040503050406030204" pitchFamily="18" charset="0"/>
              </a:rPr>
              <a:t>Given one parameter we can estimate the other.</a:t>
            </a:r>
            <a:endParaRPr lang="en-US" sz="2400" b="1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06D8F-DC9A-2D44-B5A2-99916F2FF1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52" y="2780859"/>
            <a:ext cx="7255933" cy="31754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3017865" y="6048053"/>
            <a:ext cx="325593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Image: Drummond et al (2003). TREE</a:t>
            </a:r>
          </a:p>
        </p:txBody>
      </p:sp>
    </p:spTree>
    <p:extLst>
      <p:ext uri="{BB962C8B-B14F-4D97-AF65-F5344CB8AC3E}">
        <p14:creationId xmlns:p14="http://schemas.microsoft.com/office/powerpoint/2010/main" val="173010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92464" y="6471769"/>
            <a:ext cx="3941735" cy="301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Stolen from Mick Elliot and Arne </a:t>
            </a:r>
            <a:r>
              <a:rPr lang="en-US" sz="1600" dirty="0" err="1">
                <a:latin typeface="+mn-lt"/>
              </a:rPr>
              <a:t>Mooers</a:t>
            </a:r>
            <a:r>
              <a:rPr lang="en-US" sz="1600" dirty="0">
                <a:latin typeface="+mn-lt"/>
              </a:rPr>
              <a:t>’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2536-EC5F-C443-B229-E66922BD9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1035011"/>
            <a:ext cx="7804900" cy="45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Coalescent trees are top-heavy, with most coalescence happening very quickly… 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DB59F-AE67-6741-9DDE-707B82DE0F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99194" y="1758526"/>
            <a:ext cx="2863850" cy="410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8B7E0-186B-8744-952F-039414B7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042806" y="3148002"/>
            <a:ext cx="2827136" cy="1134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53CE3-DB46-AA4E-92A1-CFF3002E5CD6}"/>
              </a:ext>
            </a:extLst>
          </p:cNvPr>
          <p:cNvSpPr/>
          <p:nvPr/>
        </p:nvSpPr>
        <p:spPr>
          <a:xfrm>
            <a:off x="6776265" y="2036733"/>
            <a:ext cx="135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Coalescence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E24EA-DA96-DA42-A959-1B191605B890}"/>
              </a:ext>
            </a:extLst>
          </p:cNvPr>
          <p:cNvSpPr/>
          <p:nvPr/>
        </p:nvSpPr>
        <p:spPr>
          <a:xfrm rot="16200000">
            <a:off x="1250568" y="3597509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47845-FFBC-874C-AB54-1151A0C9E31F}"/>
              </a:ext>
            </a:extLst>
          </p:cNvPr>
          <p:cNvCxnSpPr>
            <a:cxnSpLocks/>
          </p:cNvCxnSpPr>
          <p:nvPr/>
        </p:nvCxnSpPr>
        <p:spPr>
          <a:xfrm>
            <a:off x="1885308" y="2445631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5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Exponential nature of time between coalescent events makes the coalescent distribution very noisy… Here are some trees simulated under identical conditions:</a:t>
            </a:r>
            <a:endParaRPr lang="en-US" sz="2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C5E190-A6EA-AD4F-ABC3-52D8F1C094D8}"/>
              </a:ext>
            </a:extLst>
          </p:cNvPr>
          <p:cNvSpPr txBox="1">
            <a:spLocks/>
          </p:cNvSpPr>
          <p:nvPr/>
        </p:nvSpPr>
        <p:spPr>
          <a:xfrm>
            <a:off x="2950132" y="6527800"/>
            <a:ext cx="4077202" cy="330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+mn-lt"/>
              </a:rPr>
              <a:t>Simulations done with </a:t>
            </a:r>
            <a:r>
              <a:rPr lang="en-US" sz="1600" dirty="0" err="1">
                <a:latin typeface="+mn-lt"/>
              </a:rPr>
              <a:t>coala</a:t>
            </a:r>
            <a:r>
              <a:rPr lang="en-US" sz="1600" dirty="0">
                <a:latin typeface="+mn-lt"/>
              </a:rPr>
              <a:t> in R, plots with ape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FF12C-A268-4B45-B43F-8CF9B88B5E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67" y="2436475"/>
            <a:ext cx="3797300" cy="320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2435E-9C80-7340-8F48-97FD0143D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50" y="2442543"/>
            <a:ext cx="3862917" cy="32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8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coalescent can be used to simulate large numbers of possible genealogies. </a:t>
            </a:r>
            <a:r>
              <a:rPr lang="en-US" sz="2000" b="1" dirty="0">
                <a:latin typeface="Cambria" panose="02040503050406030204" pitchFamily="18" charset="0"/>
              </a:rPr>
              <a:t>Some genealogies are more likely than others.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0"/>
            <a:ext cx="5198534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Properties of the coalescent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F7801-FE88-0240-AF66-5A68B4A857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2354515"/>
            <a:ext cx="7543800" cy="26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The Wright-Fisher assumption of fixed N</a:t>
            </a:r>
            <a:r>
              <a:rPr lang="en-US" sz="2000" baseline="-25000" dirty="0">
                <a:latin typeface="Cambria" panose="020405030504060302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</a:rPr>
              <a:t> likely is inaccurate… </a:t>
            </a:r>
          </a:p>
          <a:p>
            <a:endParaRPr lang="en-US" sz="2000" b="1" dirty="0">
              <a:latin typeface="Cambria" panose="02040503050406030204" pitchFamily="18" charset="0"/>
            </a:endParaRPr>
          </a:p>
          <a:p>
            <a:r>
              <a:rPr lang="en-US" sz="2000" b="1" dirty="0">
                <a:latin typeface="Cambria" panose="02040503050406030204" pitchFamily="18" charset="0"/>
              </a:rPr>
              <a:t>Ancestral population size changes effect the expected rate of coalescence: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A218E-B5D5-9F40-A922-9FE8C84D5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067" y="2544590"/>
            <a:ext cx="3369733" cy="4095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A30FA2-D6EF-EF44-AD7E-77B9F2BFA3FD}"/>
              </a:ext>
            </a:extLst>
          </p:cNvPr>
          <p:cNvSpPr/>
          <p:nvPr/>
        </p:nvSpPr>
        <p:spPr>
          <a:xfrm rot="16200000">
            <a:off x="533660" y="4182944"/>
            <a:ext cx="688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CC91E-4D9F-4E44-B58C-5F55DEFCB1F5}"/>
              </a:ext>
            </a:extLst>
          </p:cNvPr>
          <p:cNvCxnSpPr>
            <a:cxnSpLocks/>
          </p:cNvCxnSpPr>
          <p:nvPr/>
        </p:nvCxnSpPr>
        <p:spPr>
          <a:xfrm>
            <a:off x="1168400" y="3031066"/>
            <a:ext cx="0" cy="27008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/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=14,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N</a:t>
                </a:r>
                <a:r>
                  <a:rPr lang="en-US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</a:rPr>
                  <a:t>=7, prob. of coalescence for two lineages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Cambria" panose="02040503050406030204" pitchFamily="18" charset="0"/>
                  </a:rPr>
                  <a:t>Coalescence happens twice as fast when N</a:t>
                </a:r>
                <a:r>
                  <a:rPr lang="en-US" b="1" baseline="-25000" dirty="0">
                    <a:latin typeface="Cambria" panose="02040503050406030204" pitchFamily="18" charset="0"/>
                  </a:rPr>
                  <a:t>e</a:t>
                </a:r>
                <a:r>
                  <a:rPr lang="en-US" b="1" dirty="0">
                    <a:latin typeface="Cambria" panose="02040503050406030204" pitchFamily="18" charset="0"/>
                  </a:rPr>
                  <a:t> is reduced by half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62B1A1-98E9-AA43-B5F7-EF66CDB23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11" y="2677068"/>
                <a:ext cx="3774189" cy="2814040"/>
              </a:xfrm>
              <a:prstGeom prst="rect">
                <a:avLst/>
              </a:prstGeom>
              <a:blipFill>
                <a:blip r:embed="rId3"/>
                <a:stretch>
                  <a:fillRect l="-1342" t="-90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7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use departure from expected coalescent distribution to infer demographic change!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2B1A1-98E9-AA43-B5F7-EF66CDB2320C}"/>
              </a:ext>
            </a:extLst>
          </p:cNvPr>
          <p:cNvSpPr/>
          <p:nvPr/>
        </p:nvSpPr>
        <p:spPr>
          <a:xfrm>
            <a:off x="4938011" y="3244335"/>
            <a:ext cx="3774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Cambria" panose="02040503050406030204" pitchFamily="18" charset="0"/>
              </a:rPr>
              <a:t>As expected, most coalescence happens very quickly, although there is a lot of variation among genes.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</p:spTree>
    <p:extLst>
      <p:ext uri="{BB962C8B-B14F-4D97-AF65-F5344CB8AC3E}">
        <p14:creationId xmlns:p14="http://schemas.microsoft.com/office/powerpoint/2010/main" val="424422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Decreases in effective population size (e.g. a 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bottleneck</a:t>
            </a:r>
            <a:r>
              <a:rPr lang="en-US" sz="2000" b="1" dirty="0">
                <a:latin typeface="Cambria" panose="02040503050406030204" pitchFamily="18" charset="0"/>
              </a:rPr>
              <a:t>) cause increased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E90D3-38E9-C747-86B6-1027193FF8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233" y="2521938"/>
            <a:ext cx="4017433" cy="3745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Bottleneck to 10%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0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Increases in effective population size (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expansion</a:t>
            </a:r>
            <a:r>
              <a:rPr lang="en-US" sz="2000" b="1" dirty="0">
                <a:latin typeface="Cambria" panose="02040503050406030204" pitchFamily="18" charset="0"/>
              </a:rPr>
              <a:t>) cause decreased rate of coalescence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DACF-F8CB-A241-BD59-514C6F775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2" y="2556933"/>
            <a:ext cx="3829766" cy="361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26EB2-7FA6-4B49-BD43-C2F803BC3D5C}"/>
              </a:ext>
            </a:extLst>
          </p:cNvPr>
          <p:cNvSpPr/>
          <p:nvPr/>
        </p:nvSpPr>
        <p:spPr>
          <a:xfrm>
            <a:off x="1611471" y="61145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8E544-A2EC-E34C-9643-09D927906C05}"/>
              </a:ext>
            </a:extLst>
          </p:cNvPr>
          <p:cNvSpPr/>
          <p:nvPr/>
        </p:nvSpPr>
        <p:spPr>
          <a:xfrm>
            <a:off x="855134" y="2208368"/>
            <a:ext cx="3589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Stable population size over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C5758-536E-2B45-AB19-87289C59A6F5}"/>
              </a:ext>
            </a:extLst>
          </p:cNvPr>
          <p:cNvSpPr/>
          <p:nvPr/>
        </p:nvSpPr>
        <p:spPr>
          <a:xfrm>
            <a:off x="4885267" y="2216835"/>
            <a:ext cx="40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Growth to 500% N</a:t>
            </a:r>
            <a:r>
              <a:rPr lang="en-US" b="1" baseline="-25000" dirty="0">
                <a:latin typeface="Cambria" panose="02040503050406030204" pitchFamily="18" charset="0"/>
              </a:rPr>
              <a:t>e</a:t>
            </a:r>
            <a:r>
              <a:rPr lang="en-US" b="1" dirty="0">
                <a:latin typeface="Cambria" panose="02040503050406030204" pitchFamily="18" charset="0"/>
              </a:rPr>
              <a:t> at time </a:t>
            </a:r>
            <a:r>
              <a:rPr lang="en-US" b="1" i="1" dirty="0">
                <a:latin typeface="Cambria" panose="02040503050406030204" pitchFamily="18" charset="0"/>
              </a:rPr>
              <a:t>t</a:t>
            </a:r>
            <a:r>
              <a:rPr lang="en-US" b="1" dirty="0">
                <a:latin typeface="Cambria" panose="02040503050406030204" pitchFamily="18" charset="0"/>
              </a:rPr>
              <a:t>=0.3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38244-A4B6-664F-A38A-80F0C1D4D587}"/>
              </a:ext>
            </a:extLst>
          </p:cNvPr>
          <p:cNvSpPr/>
          <p:nvPr/>
        </p:nvSpPr>
        <p:spPr>
          <a:xfrm>
            <a:off x="6081871" y="613993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Coalescent Units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E489-20A8-864B-8CA3-D71D81A3C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684" y="2563752"/>
            <a:ext cx="3879850" cy="3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The Wright-Fisher Model (1930)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349536" y="3647325"/>
            <a:ext cx="8794464" cy="293841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Discrete, non-overlapping generations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Fixed and finite population size (N</a:t>
            </a:r>
            <a:r>
              <a:rPr lang="en-US" sz="2800" baseline="-25000" dirty="0">
                <a:latin typeface="+mn-lt"/>
              </a:rPr>
              <a:t>e</a:t>
            </a:r>
            <a:r>
              <a:rPr lang="en-US" sz="2800" dirty="0">
                <a:latin typeface="+mn-lt"/>
              </a:rPr>
              <a:t>)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Random mating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population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recombination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Predicts all change due to genetic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E7ECC-5863-0E47-A401-03DCFC3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1" y="1010773"/>
            <a:ext cx="24003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51D79-A4C2-664F-A2CF-106C1E339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623" y="963791"/>
            <a:ext cx="2391737" cy="24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0B554-C41B-A740-A97A-23B224B99E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32" y="2184401"/>
            <a:ext cx="7008633" cy="389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9D37A-9532-B64D-AB15-96707D8880E0}"/>
              </a:ext>
            </a:extLst>
          </p:cNvPr>
          <p:cNvSpPr/>
          <p:nvPr/>
        </p:nvSpPr>
        <p:spPr>
          <a:xfrm>
            <a:off x="7466760" y="2761733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A6321-51AF-8F47-A81C-860A85DBCE0E}"/>
              </a:ext>
            </a:extLst>
          </p:cNvPr>
          <p:cNvSpPr/>
          <p:nvPr/>
        </p:nvSpPr>
        <p:spPr>
          <a:xfrm>
            <a:off x="7466760" y="3820066"/>
            <a:ext cx="1186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↓↓N</a:t>
            </a:r>
            <a:r>
              <a:rPr lang="en-US" sz="2800" baseline="-25000" dirty="0">
                <a:solidFill>
                  <a:schemeClr val="accent2"/>
                </a:solidFill>
              </a:rPr>
              <a:t>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57779-DB95-8A45-A5D8-2EE7FA973741}"/>
              </a:ext>
            </a:extLst>
          </p:cNvPr>
          <p:cNvSpPr/>
          <p:nvPr/>
        </p:nvSpPr>
        <p:spPr>
          <a:xfrm>
            <a:off x="7627627" y="5056200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↑N</a:t>
            </a:r>
            <a:r>
              <a:rPr lang="en-US" sz="2800" baseline="-25000" dirty="0">
                <a:solidFill>
                  <a:schemeClr val="accent6"/>
                </a:solidFill>
              </a:rPr>
              <a:t>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1018804" y="6427801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Mick Elliot’s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031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extend this idea to observed genealogies to infer N</a:t>
            </a:r>
            <a:r>
              <a:rPr lang="en-US" sz="2000" b="1" baseline="-25000" dirty="0">
                <a:latin typeface="Cambria" panose="02040503050406030204" pitchFamily="18" charset="0"/>
              </a:rPr>
              <a:t>e</a:t>
            </a:r>
            <a:r>
              <a:rPr lang="en-US" sz="2000" b="1" dirty="0">
                <a:latin typeface="Cambria" panose="02040503050406030204" pitchFamily="18" charset="0"/>
              </a:rPr>
              <a:t> change through time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108FA-8758-524E-8D83-43DCB7762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8" y="1981200"/>
            <a:ext cx="3545938" cy="424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/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>
                    <a:latin typeface="Cambria" panose="02040503050406030204" pitchFamily="18" charset="0"/>
                  </a:rPr>
                  <a:t>Population size inferred length of 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coalescent intervals </a:t>
                </a:r>
                <a:r>
                  <a:rPr lang="en-US" dirty="0">
                    <a:latin typeface="Cambria" panose="02040503050406030204" pitchFamily="18" charset="0"/>
                  </a:rPr>
                  <a:t>(branch lengths between coalescent events, or nodes)</a:t>
                </a: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Mean pop size per interval: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number of lineages in interval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interval size (branch length)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B1ECEA-7926-C14E-AADD-8DC413B91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78" y="2042069"/>
                <a:ext cx="3774189" cy="3675045"/>
              </a:xfrm>
              <a:prstGeom prst="rect">
                <a:avLst/>
              </a:prstGeom>
              <a:blipFill>
                <a:blip r:embed="rId3"/>
                <a:stretch>
                  <a:fillRect l="-1003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86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976442" y="1135643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BEAST (what we will use) takes a Bayesian approach: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Ancestral population sizes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87166-83C0-E448-AE5B-8AD3447CF3F9}"/>
              </a:ext>
            </a:extLst>
          </p:cNvPr>
          <p:cNvSpPr/>
          <p:nvPr/>
        </p:nvSpPr>
        <p:spPr>
          <a:xfrm>
            <a:off x="629337" y="6377001"/>
            <a:ext cx="4511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Image: Ho and Shapiro (2011), Molecular Ecology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1ECEA-7926-C14E-AADD-8DC413B91591}"/>
              </a:ext>
            </a:extLst>
          </p:cNvPr>
          <p:cNvSpPr/>
          <p:nvPr/>
        </p:nvSpPr>
        <p:spPr>
          <a:xfrm>
            <a:off x="4811012" y="2008202"/>
            <a:ext cx="37741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>
                <a:latin typeface="Cambria" panose="02040503050406030204" pitchFamily="18" charset="0"/>
              </a:rPr>
              <a:t>MCMC sampling co-estimates genealogy, parameters of substitution model, and demographic model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Still considers changes at certain intervals, but takes into account error (e.g. in inference of genealogical model)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8CCD4-0FAD-3D4C-9393-FD06EA224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1667934"/>
            <a:ext cx="2741246" cy="2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F6DCE-1A2A-7A4D-B876-51DEDE1FD1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00" y="3974193"/>
            <a:ext cx="2895600" cy="22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044176" y="1076377"/>
            <a:ext cx="7430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We can also explore deviations at other assumptions of the Wright-Fisher model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Selection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ECB52-1880-2848-8F4A-3A66A4C0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601" y="1763727"/>
            <a:ext cx="5926665" cy="4941873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CB16621F-DBD4-8049-B0E3-4EDCFA21CD36}"/>
              </a:ext>
            </a:extLst>
          </p:cNvPr>
          <p:cNvSpPr/>
          <p:nvPr/>
        </p:nvSpPr>
        <p:spPr>
          <a:xfrm>
            <a:off x="5105399" y="1600200"/>
            <a:ext cx="414867" cy="355600"/>
          </a:xfrm>
          <a:prstGeom prst="upArrow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75386EBD-D2FF-D540-940B-3291A7A4086D}"/>
              </a:ext>
            </a:extLst>
          </p:cNvPr>
          <p:cNvSpPr/>
          <p:nvPr/>
        </p:nvSpPr>
        <p:spPr>
          <a:xfrm rot="10800000">
            <a:off x="7306733" y="1608666"/>
            <a:ext cx="414867" cy="355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02869-E8BE-F44D-B770-80AD46D8A52B}"/>
              </a:ext>
            </a:extLst>
          </p:cNvPr>
          <p:cNvSpPr/>
          <p:nvPr/>
        </p:nvSpPr>
        <p:spPr>
          <a:xfrm>
            <a:off x="3144057" y="6596390"/>
            <a:ext cx="3541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</a:rPr>
              <a:t>Bamshad</a:t>
            </a:r>
            <a:r>
              <a:rPr lang="en-US" sz="1100" dirty="0">
                <a:latin typeface="Cambria" panose="02040503050406030204" pitchFamily="18" charset="0"/>
              </a:rPr>
              <a:t> and Wooding (2003) Nature Reviews Genetics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126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B459B-8621-E54F-8BFD-602971AB4C36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53" y="1684867"/>
            <a:ext cx="4159747" cy="40081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B1B696-8359-4D4D-8C8B-AB8A303A4FCC}"/>
              </a:ext>
            </a:extLst>
          </p:cNvPr>
          <p:cNvSpPr/>
          <p:nvPr/>
        </p:nvSpPr>
        <p:spPr>
          <a:xfrm>
            <a:off x="4726345" y="1821935"/>
            <a:ext cx="42483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>
                <a:latin typeface="Cambria" panose="02040503050406030204" pitchFamily="18" charset="0"/>
              </a:rPr>
              <a:t>Stochasticity in lineage sorting process (alleles randomly fixing in divergent populations) can cause variation in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Gene tree </a:t>
            </a:r>
            <a:r>
              <a:rPr lang="en-US" sz="2400" dirty="0">
                <a:latin typeface="Cambria" panose="02040503050406030204" pitchFamily="18" charset="0"/>
              </a:rPr>
              <a:t>discordance makes inferring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species trees </a:t>
            </a:r>
            <a:r>
              <a:rPr lang="en-US" sz="2400" dirty="0">
                <a:latin typeface="Cambria" panose="02040503050406030204" pitchFamily="18" charset="0"/>
              </a:rPr>
              <a:t>difficult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842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2CA7A-B638-D943-98BB-F0EFC4D7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33" y="1845733"/>
            <a:ext cx="3670300" cy="4478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E89BF-8E3F-1D4B-B588-617E8EB11C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83" y="2065867"/>
            <a:ext cx="4178113" cy="4036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4487333" y="1792435"/>
            <a:ext cx="4205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Optimality criterion for phylogenetics using the MSC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2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1238908" y="1076376"/>
            <a:ext cx="7430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Multispecies Coalescent: Extension to multiple species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211667"/>
            <a:ext cx="8695267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Uses of coalescent theory</a:t>
            </a:r>
            <a:r>
              <a:rPr lang="en-US" sz="3200" dirty="0"/>
              <a:t>: </a:t>
            </a:r>
            <a:r>
              <a:rPr lang="en-US" sz="2400" dirty="0"/>
              <a:t>Phylogenetics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6DABA-D6B5-6847-A837-0C9E6666A33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12894" y="2709333"/>
            <a:ext cx="7482840" cy="3254586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7A4BDA0-48EF-8746-AAD7-1575834323BE}"/>
              </a:ext>
            </a:extLst>
          </p:cNvPr>
          <p:cNvSpPr txBox="1"/>
          <p:nvPr/>
        </p:nvSpPr>
        <p:spPr>
          <a:xfrm>
            <a:off x="1797977" y="5944766"/>
            <a:ext cx="6462445" cy="615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</a:pPr>
            <a:r>
              <a:rPr lang="en-US" sz="2400" dirty="0">
                <a:latin typeface="Cambria" panose="02040503050406030204" pitchFamily="18" charset="0"/>
              </a:rPr>
              <a:t>Species tree			Gene trees</a:t>
            </a:r>
            <a:endParaRPr sz="1400" dirty="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F0143-4B08-E145-B63B-33CF36ABF582}"/>
              </a:ext>
            </a:extLst>
          </p:cNvPr>
          <p:cNvSpPr/>
          <p:nvPr/>
        </p:nvSpPr>
        <p:spPr>
          <a:xfrm>
            <a:off x="1143000" y="1648501"/>
            <a:ext cx="72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Conceptually, this can be understood as comparing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expected distribution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 of gene trees for a given species tree, with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observed distribution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(e.g. our data)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46A25-6668-3A42-81A9-02F45F07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592916"/>
            <a:ext cx="135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2B7E56-3494-2D4E-958C-89FBC7B8E018}"/>
              </a:ext>
            </a:extLst>
          </p:cNvPr>
          <p:cNvSpPr/>
          <p:nvPr/>
        </p:nvSpPr>
        <p:spPr>
          <a:xfrm>
            <a:off x="2483508" y="1262643"/>
            <a:ext cx="469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</a:rPr>
              <a:t>mtDNA</a:t>
            </a:r>
            <a:r>
              <a:rPr lang="en-US" sz="2000" b="1" dirty="0">
                <a:latin typeface="Cambria" panose="02040503050406030204" pitchFamily="18" charset="0"/>
              </a:rPr>
              <a:t> from Bison in North America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E987E-021D-0D44-8F88-3337A396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34" y="101600"/>
            <a:ext cx="2785534" cy="754757"/>
          </a:xfrm>
        </p:spPr>
        <p:txBody>
          <a:bodyPr>
            <a:normAutofit/>
          </a:bodyPr>
          <a:lstStyle/>
          <a:p>
            <a:r>
              <a:rPr lang="en-US" sz="3200" u="sng" dirty="0"/>
              <a:t>Today’s Dataset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C8D69-E370-B444-BF50-0A54BAEB7A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334" y="2134841"/>
            <a:ext cx="8111067" cy="3878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B96F89-949C-AC40-A0CB-0C687098F269}"/>
              </a:ext>
            </a:extLst>
          </p:cNvPr>
          <p:cNvSpPr/>
          <p:nvPr/>
        </p:nvSpPr>
        <p:spPr>
          <a:xfrm>
            <a:off x="2592759" y="6488668"/>
            <a:ext cx="36343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</a:rPr>
              <a:t>Image from Wil </a:t>
            </a:r>
            <a:r>
              <a:rPr lang="en-US" sz="1100" dirty="0" err="1">
                <a:latin typeface="Cambria" panose="02040503050406030204" pitchFamily="18" charset="0"/>
              </a:rPr>
              <a:t>Freyman’s</a:t>
            </a:r>
            <a:r>
              <a:rPr lang="en-US" sz="1100" dirty="0">
                <a:latin typeface="Cambria" panose="02040503050406030204" pitchFamily="18" charset="0"/>
              </a:rPr>
              <a:t> slides, Drummond et al (2005)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650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64EFB8-0566-CB4E-8170-927972FE6758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85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29C26E-F1E3-0E43-8AB8-006D2455C320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8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30B0D-B424-6042-80C1-EBB38A6FF1C1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42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694932-D640-5848-A703-D678316D1F5F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64B933-AB7E-C145-BC3A-E78AA19D664D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B36C81-F5B6-D448-BF14-5A51AC4E57BD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C71E53C-B60A-024D-AA1E-5DA3E5CB02DA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836A1A-35AC-F84A-B52B-3AC053CBAE33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8D9233-BC20-8C4C-BD9F-9D396F2E5577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1C729C6-1DC5-D442-9BBF-66C7511A0C7C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BB4A88-7722-E34F-AC70-9D9D96DA132B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E3272E-C991-6043-82DC-D9E89B5C0881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C87314-8F1E-9E4C-B93D-FFF06D4A7B97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9C0653-A410-4540-9133-4A83A5F7D5C6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83C18DC-B9BB-284C-998C-1AD4B4EA4D9F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ACCE615-975A-EC47-93CC-8805C26A6C23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009C16-8578-4D40-96AB-73C792082438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07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/>
          </a:bodyPr>
          <a:lstStyle/>
          <a:p>
            <a:r>
              <a:rPr lang="en-US" sz="3600" dirty="0"/>
              <a:t>Forward-time Wright-Fisher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7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31" y="190465"/>
            <a:ext cx="7886700" cy="7547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Coalescent Theory: Looking at same process backwards in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D61C-F0DA-1841-9803-F1A2CE106CE6}"/>
              </a:ext>
            </a:extLst>
          </p:cNvPr>
          <p:cNvGrpSpPr/>
          <p:nvPr/>
        </p:nvGrpSpPr>
        <p:grpSpPr>
          <a:xfrm>
            <a:off x="1756880" y="1273996"/>
            <a:ext cx="5476126" cy="4725260"/>
            <a:chOff x="1756880" y="1273996"/>
            <a:chExt cx="5476126" cy="4725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BB484-056B-B441-A91F-F2140A219F05}"/>
                </a:ext>
              </a:extLst>
            </p:cNvPr>
            <p:cNvSpPr/>
            <p:nvPr/>
          </p:nvSpPr>
          <p:spPr>
            <a:xfrm>
              <a:off x="2280862" y="5414481"/>
              <a:ext cx="10890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+mj-lt"/>
                </a:rPr>
                <a:t>Time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F85BC-0C2B-A440-BA3A-976F2605BDBF}"/>
                </a:ext>
              </a:extLst>
            </p:cNvPr>
            <p:cNvSpPr/>
            <p:nvPr/>
          </p:nvSpPr>
          <p:spPr>
            <a:xfrm>
              <a:off x="1756880" y="1273996"/>
              <a:ext cx="5476126" cy="41362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2BA720-6C49-2B44-BCBA-A9C36ECAE17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369923" y="5706869"/>
              <a:ext cx="35240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5E014D-9240-3243-AE73-62CC08F57E96}"/>
                </a:ext>
              </a:extLst>
            </p:cNvPr>
            <p:cNvSpPr/>
            <p:nvPr/>
          </p:nvSpPr>
          <p:spPr>
            <a:xfrm>
              <a:off x="1905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94E848-7DCD-BC4A-B556-71F8CD28EDC9}"/>
                </a:ext>
              </a:extLst>
            </p:cNvPr>
            <p:cNvSpPr/>
            <p:nvPr/>
          </p:nvSpPr>
          <p:spPr>
            <a:xfrm>
              <a:off x="1905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68C07-C304-B444-A3C1-D90ECE5699EE}"/>
                </a:ext>
              </a:extLst>
            </p:cNvPr>
            <p:cNvSpPr/>
            <p:nvPr/>
          </p:nvSpPr>
          <p:spPr>
            <a:xfrm>
              <a:off x="1905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477AF-8227-D149-BA94-470037414823}"/>
                </a:ext>
              </a:extLst>
            </p:cNvPr>
            <p:cNvSpPr/>
            <p:nvPr/>
          </p:nvSpPr>
          <p:spPr>
            <a:xfrm>
              <a:off x="1905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117FCB-DA1F-DF4F-A76D-685FB95DF43C}"/>
                </a:ext>
              </a:extLst>
            </p:cNvPr>
            <p:cNvSpPr/>
            <p:nvPr/>
          </p:nvSpPr>
          <p:spPr>
            <a:xfrm>
              <a:off x="1905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4D2073-9D39-4B44-80B6-4FCBC6A8AE0B}"/>
                </a:ext>
              </a:extLst>
            </p:cNvPr>
            <p:cNvSpPr/>
            <p:nvPr/>
          </p:nvSpPr>
          <p:spPr>
            <a:xfrm>
              <a:off x="1905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94429-6745-0E4F-B7DB-619B84A0B2A7}"/>
                </a:ext>
              </a:extLst>
            </p:cNvPr>
            <p:cNvSpPr/>
            <p:nvPr/>
          </p:nvSpPr>
          <p:spPr>
            <a:xfrm>
              <a:off x="1905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B582D1-45AC-3047-8B5A-BEBD945BB793}"/>
                </a:ext>
              </a:extLst>
            </p:cNvPr>
            <p:cNvSpPr/>
            <p:nvPr/>
          </p:nvSpPr>
          <p:spPr>
            <a:xfrm>
              <a:off x="1905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9B5346-6AC0-2C49-9363-3DD1F0B98F59}"/>
                </a:ext>
              </a:extLst>
            </p:cNvPr>
            <p:cNvSpPr/>
            <p:nvPr/>
          </p:nvSpPr>
          <p:spPr>
            <a:xfrm>
              <a:off x="1905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BB8199-A782-D04E-8D07-FE37BA7C2F92}"/>
                </a:ext>
              </a:extLst>
            </p:cNvPr>
            <p:cNvSpPr/>
            <p:nvPr/>
          </p:nvSpPr>
          <p:spPr>
            <a:xfrm>
              <a:off x="1905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4D6B78A-D318-DB46-B910-C82A899E5000}"/>
                </a:ext>
              </a:extLst>
            </p:cNvPr>
            <p:cNvSpPr/>
            <p:nvPr/>
          </p:nvSpPr>
          <p:spPr>
            <a:xfrm>
              <a:off x="1905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801732-0F7B-374E-9A63-1262F7D71E40}"/>
                </a:ext>
              </a:extLst>
            </p:cNvPr>
            <p:cNvSpPr/>
            <p:nvPr/>
          </p:nvSpPr>
          <p:spPr>
            <a:xfrm>
              <a:off x="1905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5A225-158C-FD48-B62B-F706C27347B4}"/>
                </a:ext>
              </a:extLst>
            </p:cNvPr>
            <p:cNvSpPr/>
            <p:nvPr/>
          </p:nvSpPr>
          <p:spPr>
            <a:xfrm>
              <a:off x="1905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7B29DA-AF40-3C4E-BE75-94A47F5DE849}"/>
                </a:ext>
              </a:extLst>
            </p:cNvPr>
            <p:cNvSpPr/>
            <p:nvPr/>
          </p:nvSpPr>
          <p:spPr>
            <a:xfrm>
              <a:off x="2209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3B9B7D-D195-E041-AB3B-C2E7C4505635}"/>
                </a:ext>
              </a:extLst>
            </p:cNvPr>
            <p:cNvSpPr/>
            <p:nvPr/>
          </p:nvSpPr>
          <p:spPr>
            <a:xfrm>
              <a:off x="2209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90AFE2-D4AA-6F4A-9D32-12C5CA7468B8}"/>
                </a:ext>
              </a:extLst>
            </p:cNvPr>
            <p:cNvSpPr/>
            <p:nvPr/>
          </p:nvSpPr>
          <p:spPr>
            <a:xfrm>
              <a:off x="2209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EE956-1CF4-6D4A-B48E-94D87302201D}"/>
                </a:ext>
              </a:extLst>
            </p:cNvPr>
            <p:cNvSpPr/>
            <p:nvPr/>
          </p:nvSpPr>
          <p:spPr>
            <a:xfrm>
              <a:off x="2209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D44A72-474C-CC4D-8A6C-5B416C5E48A9}"/>
                </a:ext>
              </a:extLst>
            </p:cNvPr>
            <p:cNvSpPr/>
            <p:nvPr/>
          </p:nvSpPr>
          <p:spPr>
            <a:xfrm>
              <a:off x="2209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F1612C-0FBD-C54D-AC8D-8C7FEC38A002}"/>
                </a:ext>
              </a:extLst>
            </p:cNvPr>
            <p:cNvSpPr/>
            <p:nvPr/>
          </p:nvSpPr>
          <p:spPr>
            <a:xfrm>
              <a:off x="2209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B0762-EBB2-B343-8C58-FC07F9754B75}"/>
                </a:ext>
              </a:extLst>
            </p:cNvPr>
            <p:cNvSpPr/>
            <p:nvPr/>
          </p:nvSpPr>
          <p:spPr>
            <a:xfrm>
              <a:off x="22098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02B9DD9-0663-994E-96BB-505DFB389820}"/>
                </a:ext>
              </a:extLst>
            </p:cNvPr>
            <p:cNvSpPr/>
            <p:nvPr/>
          </p:nvSpPr>
          <p:spPr>
            <a:xfrm>
              <a:off x="2209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27E132-D6DF-8447-ABC6-18329CA921A7}"/>
                </a:ext>
              </a:extLst>
            </p:cNvPr>
            <p:cNvSpPr/>
            <p:nvPr/>
          </p:nvSpPr>
          <p:spPr>
            <a:xfrm>
              <a:off x="2209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A5C2AD-4B7B-8748-8F7F-E99B65BC4A69}"/>
                </a:ext>
              </a:extLst>
            </p:cNvPr>
            <p:cNvSpPr/>
            <p:nvPr/>
          </p:nvSpPr>
          <p:spPr>
            <a:xfrm>
              <a:off x="2209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69AD1E-3BE9-4742-BF90-9ACBE1B03095}"/>
                </a:ext>
              </a:extLst>
            </p:cNvPr>
            <p:cNvSpPr/>
            <p:nvPr/>
          </p:nvSpPr>
          <p:spPr>
            <a:xfrm>
              <a:off x="2209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2376EF-E1EA-F644-B682-B1CCEBADE223}"/>
                </a:ext>
              </a:extLst>
            </p:cNvPr>
            <p:cNvSpPr/>
            <p:nvPr/>
          </p:nvSpPr>
          <p:spPr>
            <a:xfrm>
              <a:off x="2209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2B29FC-EBE3-364A-8C48-931D38C77FE9}"/>
                </a:ext>
              </a:extLst>
            </p:cNvPr>
            <p:cNvSpPr/>
            <p:nvPr/>
          </p:nvSpPr>
          <p:spPr>
            <a:xfrm>
              <a:off x="2209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AB18DB-3959-A148-8C81-EF817A639908}"/>
                </a:ext>
              </a:extLst>
            </p:cNvPr>
            <p:cNvSpPr/>
            <p:nvPr/>
          </p:nvSpPr>
          <p:spPr>
            <a:xfrm>
              <a:off x="2514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4255F-EC4C-3B40-B8D1-A452D8E56A29}"/>
                </a:ext>
              </a:extLst>
            </p:cNvPr>
            <p:cNvSpPr/>
            <p:nvPr/>
          </p:nvSpPr>
          <p:spPr>
            <a:xfrm>
              <a:off x="2514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10D0C6-8B2E-9F4E-A45D-C7D34BEB5CE7}"/>
                </a:ext>
              </a:extLst>
            </p:cNvPr>
            <p:cNvSpPr/>
            <p:nvPr/>
          </p:nvSpPr>
          <p:spPr>
            <a:xfrm>
              <a:off x="2514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96056F-FE3E-8444-8036-8432E3FE4424}"/>
                </a:ext>
              </a:extLst>
            </p:cNvPr>
            <p:cNvSpPr/>
            <p:nvPr/>
          </p:nvSpPr>
          <p:spPr>
            <a:xfrm>
              <a:off x="2514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4D9D3E-905D-9542-A2D0-4F09D4D73AF5}"/>
                </a:ext>
              </a:extLst>
            </p:cNvPr>
            <p:cNvSpPr/>
            <p:nvPr/>
          </p:nvSpPr>
          <p:spPr>
            <a:xfrm>
              <a:off x="25146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4CFBF8-2A38-8D4D-B16E-58D30F21D110}"/>
                </a:ext>
              </a:extLst>
            </p:cNvPr>
            <p:cNvSpPr/>
            <p:nvPr/>
          </p:nvSpPr>
          <p:spPr>
            <a:xfrm>
              <a:off x="2514600" y="29718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B04556-3ABD-9845-ABD2-9FADAD1CED4B}"/>
                </a:ext>
              </a:extLst>
            </p:cNvPr>
            <p:cNvSpPr/>
            <p:nvPr/>
          </p:nvSpPr>
          <p:spPr>
            <a:xfrm>
              <a:off x="2514600" y="32766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222AC-E40F-9244-A232-0BCB974CA8BB}"/>
                </a:ext>
              </a:extLst>
            </p:cNvPr>
            <p:cNvSpPr/>
            <p:nvPr/>
          </p:nvSpPr>
          <p:spPr>
            <a:xfrm>
              <a:off x="2514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68C837-544F-A147-8189-C15F0F42F19B}"/>
                </a:ext>
              </a:extLst>
            </p:cNvPr>
            <p:cNvSpPr/>
            <p:nvPr/>
          </p:nvSpPr>
          <p:spPr>
            <a:xfrm>
              <a:off x="2514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F01058-B437-7844-ABEB-141B9830948C}"/>
                </a:ext>
              </a:extLst>
            </p:cNvPr>
            <p:cNvSpPr/>
            <p:nvPr/>
          </p:nvSpPr>
          <p:spPr>
            <a:xfrm>
              <a:off x="2514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E1925-3E3F-C546-A3D6-9E215000321C}"/>
                </a:ext>
              </a:extLst>
            </p:cNvPr>
            <p:cNvSpPr/>
            <p:nvPr/>
          </p:nvSpPr>
          <p:spPr>
            <a:xfrm>
              <a:off x="2514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90018D5-ED9E-F442-B3B0-CE09F88A620E}"/>
                </a:ext>
              </a:extLst>
            </p:cNvPr>
            <p:cNvSpPr/>
            <p:nvPr/>
          </p:nvSpPr>
          <p:spPr>
            <a:xfrm>
              <a:off x="2514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9CBE5-DB5A-AC43-97B0-C2FF218B818B}"/>
                </a:ext>
              </a:extLst>
            </p:cNvPr>
            <p:cNvSpPr/>
            <p:nvPr/>
          </p:nvSpPr>
          <p:spPr>
            <a:xfrm>
              <a:off x="2514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DC225C-5B98-6940-B97D-2DE128D362B9}"/>
                </a:ext>
              </a:extLst>
            </p:cNvPr>
            <p:cNvSpPr/>
            <p:nvPr/>
          </p:nvSpPr>
          <p:spPr>
            <a:xfrm>
              <a:off x="2819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E53490-0D56-2348-BBA2-E6FD6A24A7F6}"/>
                </a:ext>
              </a:extLst>
            </p:cNvPr>
            <p:cNvSpPr/>
            <p:nvPr/>
          </p:nvSpPr>
          <p:spPr>
            <a:xfrm>
              <a:off x="2819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3779E4E-2B5D-0340-80E7-6680760907F9}"/>
                </a:ext>
              </a:extLst>
            </p:cNvPr>
            <p:cNvSpPr/>
            <p:nvPr/>
          </p:nvSpPr>
          <p:spPr>
            <a:xfrm>
              <a:off x="2819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B498A9-E9B6-EB41-A947-13B38E7F7D10}"/>
                </a:ext>
              </a:extLst>
            </p:cNvPr>
            <p:cNvSpPr/>
            <p:nvPr/>
          </p:nvSpPr>
          <p:spPr>
            <a:xfrm>
              <a:off x="2819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FB0589-294B-4743-AD47-B32137A53CF9}"/>
                </a:ext>
              </a:extLst>
            </p:cNvPr>
            <p:cNvSpPr/>
            <p:nvPr/>
          </p:nvSpPr>
          <p:spPr>
            <a:xfrm>
              <a:off x="28194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967F43-14B2-3B42-B528-D57695AA4444}"/>
                </a:ext>
              </a:extLst>
            </p:cNvPr>
            <p:cNvSpPr/>
            <p:nvPr/>
          </p:nvSpPr>
          <p:spPr>
            <a:xfrm>
              <a:off x="2819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3AB386-4CD8-6948-AD52-536BC498AFC9}"/>
                </a:ext>
              </a:extLst>
            </p:cNvPr>
            <p:cNvSpPr/>
            <p:nvPr/>
          </p:nvSpPr>
          <p:spPr>
            <a:xfrm>
              <a:off x="28194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31B121-854A-C140-8CE7-0C9B83C87E2B}"/>
                </a:ext>
              </a:extLst>
            </p:cNvPr>
            <p:cNvSpPr/>
            <p:nvPr/>
          </p:nvSpPr>
          <p:spPr>
            <a:xfrm>
              <a:off x="2819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C58ED8-0666-814D-B273-3A78E8340C58}"/>
                </a:ext>
              </a:extLst>
            </p:cNvPr>
            <p:cNvSpPr/>
            <p:nvPr/>
          </p:nvSpPr>
          <p:spPr>
            <a:xfrm>
              <a:off x="2819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C2097-10EC-584C-94D4-FF8C011A1607}"/>
                </a:ext>
              </a:extLst>
            </p:cNvPr>
            <p:cNvSpPr/>
            <p:nvPr/>
          </p:nvSpPr>
          <p:spPr>
            <a:xfrm>
              <a:off x="2819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200F7-A7A1-2844-8277-E599969E9E78}"/>
                </a:ext>
              </a:extLst>
            </p:cNvPr>
            <p:cNvSpPr/>
            <p:nvPr/>
          </p:nvSpPr>
          <p:spPr>
            <a:xfrm>
              <a:off x="2819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A7E9A7-C3B1-244A-9124-9DB1AD096FBB}"/>
                </a:ext>
              </a:extLst>
            </p:cNvPr>
            <p:cNvSpPr/>
            <p:nvPr/>
          </p:nvSpPr>
          <p:spPr>
            <a:xfrm>
              <a:off x="2819400" y="4800600"/>
              <a:ext cx="195209" cy="1952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9B1C95-0C0F-DF42-B523-E5E6993DA1F0}"/>
                </a:ext>
              </a:extLst>
            </p:cNvPr>
            <p:cNvSpPr/>
            <p:nvPr/>
          </p:nvSpPr>
          <p:spPr>
            <a:xfrm>
              <a:off x="2819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D3712F-4FEE-3942-BB68-FE14F0C8BB2F}"/>
                </a:ext>
              </a:extLst>
            </p:cNvPr>
            <p:cNvSpPr/>
            <p:nvPr/>
          </p:nvSpPr>
          <p:spPr>
            <a:xfrm>
              <a:off x="3124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73ACB3-4E56-AD48-BB0A-D78784A1E527}"/>
                </a:ext>
              </a:extLst>
            </p:cNvPr>
            <p:cNvSpPr/>
            <p:nvPr/>
          </p:nvSpPr>
          <p:spPr>
            <a:xfrm>
              <a:off x="3124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72A6F5-D2B0-7441-97E7-B8B3F7C7F79C}"/>
                </a:ext>
              </a:extLst>
            </p:cNvPr>
            <p:cNvSpPr/>
            <p:nvPr/>
          </p:nvSpPr>
          <p:spPr>
            <a:xfrm>
              <a:off x="3124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625679-AB84-7144-A4A6-0EAF10924EA8}"/>
                </a:ext>
              </a:extLst>
            </p:cNvPr>
            <p:cNvSpPr/>
            <p:nvPr/>
          </p:nvSpPr>
          <p:spPr>
            <a:xfrm>
              <a:off x="3124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2C72E7-D4A2-6F4C-8BD0-BEE5EE85FBC6}"/>
                </a:ext>
              </a:extLst>
            </p:cNvPr>
            <p:cNvSpPr/>
            <p:nvPr/>
          </p:nvSpPr>
          <p:spPr>
            <a:xfrm>
              <a:off x="3124200" y="2667000"/>
              <a:ext cx="195209" cy="1952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21D78D-7C35-AA4C-B54D-9EE00B28D4E0}"/>
                </a:ext>
              </a:extLst>
            </p:cNvPr>
            <p:cNvSpPr/>
            <p:nvPr/>
          </p:nvSpPr>
          <p:spPr>
            <a:xfrm>
              <a:off x="31242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22FD24-B478-F04B-8F58-05253DD666F9}"/>
                </a:ext>
              </a:extLst>
            </p:cNvPr>
            <p:cNvSpPr/>
            <p:nvPr/>
          </p:nvSpPr>
          <p:spPr>
            <a:xfrm>
              <a:off x="31242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B966BA-7C1C-2640-B664-F43A30D615D9}"/>
                </a:ext>
              </a:extLst>
            </p:cNvPr>
            <p:cNvSpPr/>
            <p:nvPr/>
          </p:nvSpPr>
          <p:spPr>
            <a:xfrm>
              <a:off x="3124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100BA2-2860-5E4A-B68F-C40D4B6931D0}"/>
                </a:ext>
              </a:extLst>
            </p:cNvPr>
            <p:cNvSpPr/>
            <p:nvPr/>
          </p:nvSpPr>
          <p:spPr>
            <a:xfrm>
              <a:off x="3124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331800-86E6-D14C-9584-E2BBDE05E211}"/>
                </a:ext>
              </a:extLst>
            </p:cNvPr>
            <p:cNvSpPr/>
            <p:nvPr/>
          </p:nvSpPr>
          <p:spPr>
            <a:xfrm>
              <a:off x="3124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CD1715-6BDE-8F49-A234-5B845B3FDD4F}"/>
                </a:ext>
              </a:extLst>
            </p:cNvPr>
            <p:cNvSpPr/>
            <p:nvPr/>
          </p:nvSpPr>
          <p:spPr>
            <a:xfrm>
              <a:off x="3124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542652-CA4E-8246-9E59-7ECCECE8ED9B}"/>
                </a:ext>
              </a:extLst>
            </p:cNvPr>
            <p:cNvSpPr/>
            <p:nvPr/>
          </p:nvSpPr>
          <p:spPr>
            <a:xfrm>
              <a:off x="3124200" y="4800600"/>
              <a:ext cx="195209" cy="1952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AF7F7A-5E92-1B4C-97C9-FFB19E45A723}"/>
                </a:ext>
              </a:extLst>
            </p:cNvPr>
            <p:cNvSpPr/>
            <p:nvPr/>
          </p:nvSpPr>
          <p:spPr>
            <a:xfrm>
              <a:off x="3124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EE8886-23EE-8544-9FE3-D6B5A48D77AE}"/>
                </a:ext>
              </a:extLst>
            </p:cNvPr>
            <p:cNvSpPr/>
            <p:nvPr/>
          </p:nvSpPr>
          <p:spPr>
            <a:xfrm>
              <a:off x="3429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240BC1-0247-6D44-9461-1826B448610C}"/>
                </a:ext>
              </a:extLst>
            </p:cNvPr>
            <p:cNvSpPr/>
            <p:nvPr/>
          </p:nvSpPr>
          <p:spPr>
            <a:xfrm>
              <a:off x="3429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1158B9-8BBA-5545-9A02-378C30535C14}"/>
                </a:ext>
              </a:extLst>
            </p:cNvPr>
            <p:cNvSpPr/>
            <p:nvPr/>
          </p:nvSpPr>
          <p:spPr>
            <a:xfrm>
              <a:off x="3429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A35565-A5FA-9E4E-A797-F79D8B101F91}"/>
                </a:ext>
              </a:extLst>
            </p:cNvPr>
            <p:cNvSpPr/>
            <p:nvPr/>
          </p:nvSpPr>
          <p:spPr>
            <a:xfrm>
              <a:off x="3429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D91A44E-FCD9-BC4B-B994-08D9ED1B77F3}"/>
                </a:ext>
              </a:extLst>
            </p:cNvPr>
            <p:cNvSpPr/>
            <p:nvPr/>
          </p:nvSpPr>
          <p:spPr>
            <a:xfrm>
              <a:off x="3429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932ECF-06A9-2B4B-8475-E8B5FE28845A}"/>
                </a:ext>
              </a:extLst>
            </p:cNvPr>
            <p:cNvSpPr/>
            <p:nvPr/>
          </p:nvSpPr>
          <p:spPr>
            <a:xfrm>
              <a:off x="34290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708BD22-3B97-FE41-984A-2E21EEFBDCFB}"/>
                </a:ext>
              </a:extLst>
            </p:cNvPr>
            <p:cNvSpPr/>
            <p:nvPr/>
          </p:nvSpPr>
          <p:spPr>
            <a:xfrm>
              <a:off x="34290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C83F98-73BA-5E49-8D6E-DDB527586549}"/>
                </a:ext>
              </a:extLst>
            </p:cNvPr>
            <p:cNvSpPr/>
            <p:nvPr/>
          </p:nvSpPr>
          <p:spPr>
            <a:xfrm>
              <a:off x="3429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0A773D0-30A0-0F45-85CF-5B17BAD05946}"/>
                </a:ext>
              </a:extLst>
            </p:cNvPr>
            <p:cNvSpPr/>
            <p:nvPr/>
          </p:nvSpPr>
          <p:spPr>
            <a:xfrm>
              <a:off x="3429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20DA7B-BB3D-FA48-94E6-112124766372}"/>
                </a:ext>
              </a:extLst>
            </p:cNvPr>
            <p:cNvSpPr/>
            <p:nvPr/>
          </p:nvSpPr>
          <p:spPr>
            <a:xfrm>
              <a:off x="3429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EADFD1-FBC3-AB4D-8ABB-D987A587CB08}"/>
                </a:ext>
              </a:extLst>
            </p:cNvPr>
            <p:cNvSpPr/>
            <p:nvPr/>
          </p:nvSpPr>
          <p:spPr>
            <a:xfrm>
              <a:off x="3429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87656F-BBBF-A642-9C9B-9A1D51B89E0E}"/>
                </a:ext>
              </a:extLst>
            </p:cNvPr>
            <p:cNvSpPr/>
            <p:nvPr/>
          </p:nvSpPr>
          <p:spPr>
            <a:xfrm>
              <a:off x="3429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707F27-9138-7040-B92E-3AD394FDB342}"/>
                </a:ext>
              </a:extLst>
            </p:cNvPr>
            <p:cNvSpPr/>
            <p:nvPr/>
          </p:nvSpPr>
          <p:spPr>
            <a:xfrm>
              <a:off x="3429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CCE70E7-51DD-D74E-8E41-524FF0A4B33B}"/>
                </a:ext>
              </a:extLst>
            </p:cNvPr>
            <p:cNvSpPr/>
            <p:nvPr/>
          </p:nvSpPr>
          <p:spPr>
            <a:xfrm>
              <a:off x="3733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295288-CD39-2741-9353-86C59ED2422A}"/>
                </a:ext>
              </a:extLst>
            </p:cNvPr>
            <p:cNvSpPr/>
            <p:nvPr/>
          </p:nvSpPr>
          <p:spPr>
            <a:xfrm>
              <a:off x="3733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A4059C-E4B9-8644-A8E0-1A9A1C445EEC}"/>
                </a:ext>
              </a:extLst>
            </p:cNvPr>
            <p:cNvSpPr/>
            <p:nvPr/>
          </p:nvSpPr>
          <p:spPr>
            <a:xfrm>
              <a:off x="3733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17D079-5D9B-034C-936B-3ECABB00B935}"/>
                </a:ext>
              </a:extLst>
            </p:cNvPr>
            <p:cNvSpPr/>
            <p:nvPr/>
          </p:nvSpPr>
          <p:spPr>
            <a:xfrm>
              <a:off x="3733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334F8D0-2687-5F4A-A5E5-9BA207C4FE5C}"/>
                </a:ext>
              </a:extLst>
            </p:cNvPr>
            <p:cNvSpPr/>
            <p:nvPr/>
          </p:nvSpPr>
          <p:spPr>
            <a:xfrm>
              <a:off x="3733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300B39-976E-C949-A72A-CEBD73E89223}"/>
                </a:ext>
              </a:extLst>
            </p:cNvPr>
            <p:cNvSpPr/>
            <p:nvPr/>
          </p:nvSpPr>
          <p:spPr>
            <a:xfrm>
              <a:off x="37338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9E9B1B0-1A76-434A-83BC-65961D886C9C}"/>
                </a:ext>
              </a:extLst>
            </p:cNvPr>
            <p:cNvSpPr/>
            <p:nvPr/>
          </p:nvSpPr>
          <p:spPr>
            <a:xfrm>
              <a:off x="37338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D923A8A-4F6C-6D4F-A16A-04D8A85D3C5B}"/>
                </a:ext>
              </a:extLst>
            </p:cNvPr>
            <p:cNvSpPr/>
            <p:nvPr/>
          </p:nvSpPr>
          <p:spPr>
            <a:xfrm>
              <a:off x="37338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14CCB59-1BC3-C342-8B01-359FFD6BE5B0}"/>
                </a:ext>
              </a:extLst>
            </p:cNvPr>
            <p:cNvSpPr/>
            <p:nvPr/>
          </p:nvSpPr>
          <p:spPr>
            <a:xfrm>
              <a:off x="3733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7162D3-51DC-034A-A5F5-691D66F66774}"/>
                </a:ext>
              </a:extLst>
            </p:cNvPr>
            <p:cNvSpPr/>
            <p:nvPr/>
          </p:nvSpPr>
          <p:spPr>
            <a:xfrm>
              <a:off x="37338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A085D7-2ECB-2A49-AFDE-49F44F6F4B55}"/>
                </a:ext>
              </a:extLst>
            </p:cNvPr>
            <p:cNvSpPr/>
            <p:nvPr/>
          </p:nvSpPr>
          <p:spPr>
            <a:xfrm>
              <a:off x="3733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D64F1A1-6AC5-C647-8FF0-10D0DBFED5AE}"/>
                </a:ext>
              </a:extLst>
            </p:cNvPr>
            <p:cNvSpPr/>
            <p:nvPr/>
          </p:nvSpPr>
          <p:spPr>
            <a:xfrm>
              <a:off x="3733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B0E7719-C2EB-C845-9B55-DBD808C0229F}"/>
                </a:ext>
              </a:extLst>
            </p:cNvPr>
            <p:cNvSpPr/>
            <p:nvPr/>
          </p:nvSpPr>
          <p:spPr>
            <a:xfrm>
              <a:off x="3733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C33CF7-51E4-D54D-BC42-C7301F2C5B59}"/>
                </a:ext>
              </a:extLst>
            </p:cNvPr>
            <p:cNvSpPr/>
            <p:nvPr/>
          </p:nvSpPr>
          <p:spPr>
            <a:xfrm>
              <a:off x="4038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A0533A-0CE6-B84D-9E03-A610F3B42BF1}"/>
                </a:ext>
              </a:extLst>
            </p:cNvPr>
            <p:cNvSpPr/>
            <p:nvPr/>
          </p:nvSpPr>
          <p:spPr>
            <a:xfrm>
              <a:off x="4038600" y="1752600"/>
              <a:ext cx="195209" cy="1952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78269F-99C2-484D-8102-3EDB6E71DC32}"/>
                </a:ext>
              </a:extLst>
            </p:cNvPr>
            <p:cNvSpPr/>
            <p:nvPr/>
          </p:nvSpPr>
          <p:spPr>
            <a:xfrm>
              <a:off x="4038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E2CA5E-1EC7-9E43-B56F-88A49777CCEC}"/>
                </a:ext>
              </a:extLst>
            </p:cNvPr>
            <p:cNvSpPr/>
            <p:nvPr/>
          </p:nvSpPr>
          <p:spPr>
            <a:xfrm>
              <a:off x="4038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0313A2-B079-3946-8CF7-8CB578022855}"/>
                </a:ext>
              </a:extLst>
            </p:cNvPr>
            <p:cNvSpPr/>
            <p:nvPr/>
          </p:nvSpPr>
          <p:spPr>
            <a:xfrm>
              <a:off x="40386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273FEA-7895-344F-B2F6-2A38BE466C9D}"/>
                </a:ext>
              </a:extLst>
            </p:cNvPr>
            <p:cNvSpPr/>
            <p:nvPr/>
          </p:nvSpPr>
          <p:spPr>
            <a:xfrm>
              <a:off x="40386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64AEBE1-A63E-DC49-B90E-C267318B5311}"/>
                </a:ext>
              </a:extLst>
            </p:cNvPr>
            <p:cNvSpPr/>
            <p:nvPr/>
          </p:nvSpPr>
          <p:spPr>
            <a:xfrm>
              <a:off x="4038600" y="3276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B66DC4E-522A-914F-BD47-F4D305070D7F}"/>
                </a:ext>
              </a:extLst>
            </p:cNvPr>
            <p:cNvSpPr/>
            <p:nvPr/>
          </p:nvSpPr>
          <p:spPr>
            <a:xfrm>
              <a:off x="40386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683CD7-E411-D44D-9AC4-81385EFB2E34}"/>
                </a:ext>
              </a:extLst>
            </p:cNvPr>
            <p:cNvSpPr/>
            <p:nvPr/>
          </p:nvSpPr>
          <p:spPr>
            <a:xfrm>
              <a:off x="4038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AF182DF-845D-9941-9B3F-869EF69A2E79}"/>
                </a:ext>
              </a:extLst>
            </p:cNvPr>
            <p:cNvSpPr/>
            <p:nvPr/>
          </p:nvSpPr>
          <p:spPr>
            <a:xfrm>
              <a:off x="4038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5D80DD-E4CA-0B4D-87B0-070FAFD047B5}"/>
                </a:ext>
              </a:extLst>
            </p:cNvPr>
            <p:cNvSpPr/>
            <p:nvPr/>
          </p:nvSpPr>
          <p:spPr>
            <a:xfrm>
              <a:off x="4038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248A43-16CA-F54C-817A-F5A53B84C9B6}"/>
                </a:ext>
              </a:extLst>
            </p:cNvPr>
            <p:cNvSpPr/>
            <p:nvPr/>
          </p:nvSpPr>
          <p:spPr>
            <a:xfrm>
              <a:off x="4038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7C6EC9-42A0-CC45-BB63-33B3E7723745}"/>
                </a:ext>
              </a:extLst>
            </p:cNvPr>
            <p:cNvSpPr/>
            <p:nvPr/>
          </p:nvSpPr>
          <p:spPr>
            <a:xfrm>
              <a:off x="4038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4C5056F-090C-8E4E-8EC8-588744E9F2E2}"/>
                </a:ext>
              </a:extLst>
            </p:cNvPr>
            <p:cNvSpPr/>
            <p:nvPr/>
          </p:nvSpPr>
          <p:spPr>
            <a:xfrm>
              <a:off x="4343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4686CE-30B1-DC47-92D0-B18640BDF42B}"/>
                </a:ext>
              </a:extLst>
            </p:cNvPr>
            <p:cNvSpPr/>
            <p:nvPr/>
          </p:nvSpPr>
          <p:spPr>
            <a:xfrm>
              <a:off x="4343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D6D34D-57B6-7E45-8562-373DB47B9D9D}"/>
                </a:ext>
              </a:extLst>
            </p:cNvPr>
            <p:cNvSpPr/>
            <p:nvPr/>
          </p:nvSpPr>
          <p:spPr>
            <a:xfrm>
              <a:off x="4343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52F6FD-6D18-7F45-954C-D3B4EB289239}"/>
                </a:ext>
              </a:extLst>
            </p:cNvPr>
            <p:cNvSpPr/>
            <p:nvPr/>
          </p:nvSpPr>
          <p:spPr>
            <a:xfrm>
              <a:off x="43434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C3C6DF-BDE6-1642-8DC9-8201D6C2A3D7}"/>
                </a:ext>
              </a:extLst>
            </p:cNvPr>
            <p:cNvSpPr/>
            <p:nvPr/>
          </p:nvSpPr>
          <p:spPr>
            <a:xfrm>
              <a:off x="43434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58E704-45D2-B044-B62A-DD9AE4522618}"/>
                </a:ext>
              </a:extLst>
            </p:cNvPr>
            <p:cNvSpPr/>
            <p:nvPr/>
          </p:nvSpPr>
          <p:spPr>
            <a:xfrm>
              <a:off x="4343400" y="2971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9C9CDA5-B683-334C-A869-A71AE1112E18}"/>
                </a:ext>
              </a:extLst>
            </p:cNvPr>
            <p:cNvSpPr/>
            <p:nvPr/>
          </p:nvSpPr>
          <p:spPr>
            <a:xfrm>
              <a:off x="4343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11D10ED-FD9B-D949-8B78-0834CF290E23}"/>
                </a:ext>
              </a:extLst>
            </p:cNvPr>
            <p:cNvSpPr/>
            <p:nvPr/>
          </p:nvSpPr>
          <p:spPr>
            <a:xfrm>
              <a:off x="4343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41F800-810E-4249-A637-A8F396F0C059}"/>
                </a:ext>
              </a:extLst>
            </p:cNvPr>
            <p:cNvSpPr/>
            <p:nvPr/>
          </p:nvSpPr>
          <p:spPr>
            <a:xfrm>
              <a:off x="4343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A5ABAF-6456-A442-BAF4-DEFA04F2645C}"/>
                </a:ext>
              </a:extLst>
            </p:cNvPr>
            <p:cNvSpPr/>
            <p:nvPr/>
          </p:nvSpPr>
          <p:spPr>
            <a:xfrm>
              <a:off x="4343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3262BC-2662-AF40-91B6-2E8E2C6B2C64}"/>
                </a:ext>
              </a:extLst>
            </p:cNvPr>
            <p:cNvSpPr/>
            <p:nvPr/>
          </p:nvSpPr>
          <p:spPr>
            <a:xfrm>
              <a:off x="4343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CB203A-EF2F-3F46-B3F5-2732B5E1705E}"/>
                </a:ext>
              </a:extLst>
            </p:cNvPr>
            <p:cNvSpPr/>
            <p:nvPr/>
          </p:nvSpPr>
          <p:spPr>
            <a:xfrm>
              <a:off x="43434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12946A-FABD-734C-8C99-B6D664FE89A6}"/>
                </a:ext>
              </a:extLst>
            </p:cNvPr>
            <p:cNvSpPr/>
            <p:nvPr/>
          </p:nvSpPr>
          <p:spPr>
            <a:xfrm>
              <a:off x="4343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94327DA-EA1C-9143-A6CB-10425E8F7AC4}"/>
                </a:ext>
              </a:extLst>
            </p:cNvPr>
            <p:cNvSpPr/>
            <p:nvPr/>
          </p:nvSpPr>
          <p:spPr>
            <a:xfrm>
              <a:off x="4648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D87C6C-999A-874F-9409-9357475D0AE8}"/>
                </a:ext>
              </a:extLst>
            </p:cNvPr>
            <p:cNvSpPr/>
            <p:nvPr/>
          </p:nvSpPr>
          <p:spPr>
            <a:xfrm>
              <a:off x="4648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1C9234-0C3E-DB49-BFE9-3A422970F326}"/>
                </a:ext>
              </a:extLst>
            </p:cNvPr>
            <p:cNvSpPr/>
            <p:nvPr/>
          </p:nvSpPr>
          <p:spPr>
            <a:xfrm>
              <a:off x="46482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CF384F-780F-5A42-BBB2-45226E3E725E}"/>
                </a:ext>
              </a:extLst>
            </p:cNvPr>
            <p:cNvSpPr/>
            <p:nvPr/>
          </p:nvSpPr>
          <p:spPr>
            <a:xfrm>
              <a:off x="46482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E16ED9-6A63-5D45-8241-396B21723A8C}"/>
                </a:ext>
              </a:extLst>
            </p:cNvPr>
            <p:cNvSpPr/>
            <p:nvPr/>
          </p:nvSpPr>
          <p:spPr>
            <a:xfrm>
              <a:off x="46482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9A4E4F-ED4E-7241-8986-BA96DC11D9B0}"/>
                </a:ext>
              </a:extLst>
            </p:cNvPr>
            <p:cNvSpPr/>
            <p:nvPr/>
          </p:nvSpPr>
          <p:spPr>
            <a:xfrm>
              <a:off x="4648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B000C95-09A8-9D44-98C2-248E60574465}"/>
                </a:ext>
              </a:extLst>
            </p:cNvPr>
            <p:cNvSpPr/>
            <p:nvPr/>
          </p:nvSpPr>
          <p:spPr>
            <a:xfrm>
              <a:off x="4648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E29AF75-4AAE-304B-BDBB-7B591A2EDB22}"/>
                </a:ext>
              </a:extLst>
            </p:cNvPr>
            <p:cNvSpPr/>
            <p:nvPr/>
          </p:nvSpPr>
          <p:spPr>
            <a:xfrm>
              <a:off x="4648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12220F-64EA-6F47-88C9-B11978379F7F}"/>
                </a:ext>
              </a:extLst>
            </p:cNvPr>
            <p:cNvSpPr/>
            <p:nvPr/>
          </p:nvSpPr>
          <p:spPr>
            <a:xfrm>
              <a:off x="4648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C43082-5C23-FA42-9D0D-2EABB6C4ABFF}"/>
                </a:ext>
              </a:extLst>
            </p:cNvPr>
            <p:cNvSpPr/>
            <p:nvPr/>
          </p:nvSpPr>
          <p:spPr>
            <a:xfrm>
              <a:off x="46482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7ED4DA-7429-A344-AFBC-E2EC2B0A133A}"/>
                </a:ext>
              </a:extLst>
            </p:cNvPr>
            <p:cNvSpPr/>
            <p:nvPr/>
          </p:nvSpPr>
          <p:spPr>
            <a:xfrm>
              <a:off x="46482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F6FE07F-B524-DB47-ABE6-E4F073CEB6A4}"/>
                </a:ext>
              </a:extLst>
            </p:cNvPr>
            <p:cNvSpPr/>
            <p:nvPr/>
          </p:nvSpPr>
          <p:spPr>
            <a:xfrm>
              <a:off x="46482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114A08B-CA33-E84D-A5B9-CA0ECCC33C52}"/>
                </a:ext>
              </a:extLst>
            </p:cNvPr>
            <p:cNvSpPr/>
            <p:nvPr/>
          </p:nvSpPr>
          <p:spPr>
            <a:xfrm>
              <a:off x="4648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025FFE4-F923-CC4C-9254-EAE1473BA817}"/>
                </a:ext>
              </a:extLst>
            </p:cNvPr>
            <p:cNvSpPr/>
            <p:nvPr/>
          </p:nvSpPr>
          <p:spPr>
            <a:xfrm>
              <a:off x="49530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0179E70-9997-4A4F-9F2B-5651DA980D96}"/>
                </a:ext>
              </a:extLst>
            </p:cNvPr>
            <p:cNvSpPr/>
            <p:nvPr/>
          </p:nvSpPr>
          <p:spPr>
            <a:xfrm>
              <a:off x="49530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A41C63E-B8F5-C04B-94BD-B6B5CC97540A}"/>
                </a:ext>
              </a:extLst>
            </p:cNvPr>
            <p:cNvSpPr/>
            <p:nvPr/>
          </p:nvSpPr>
          <p:spPr>
            <a:xfrm>
              <a:off x="49530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D48824-337D-AB4E-AF4B-0AA5EE2477C9}"/>
                </a:ext>
              </a:extLst>
            </p:cNvPr>
            <p:cNvSpPr/>
            <p:nvPr/>
          </p:nvSpPr>
          <p:spPr>
            <a:xfrm>
              <a:off x="49530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521ECA5-32B5-5945-A53F-2266FFB9490A}"/>
                </a:ext>
              </a:extLst>
            </p:cNvPr>
            <p:cNvSpPr/>
            <p:nvPr/>
          </p:nvSpPr>
          <p:spPr>
            <a:xfrm>
              <a:off x="49530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DFC4529-4E70-E441-891E-9F1F4A079CF7}"/>
                </a:ext>
              </a:extLst>
            </p:cNvPr>
            <p:cNvSpPr/>
            <p:nvPr/>
          </p:nvSpPr>
          <p:spPr>
            <a:xfrm>
              <a:off x="4953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B00208-94C8-5F4D-8773-D695A47041C1}"/>
                </a:ext>
              </a:extLst>
            </p:cNvPr>
            <p:cNvSpPr/>
            <p:nvPr/>
          </p:nvSpPr>
          <p:spPr>
            <a:xfrm>
              <a:off x="4953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1B9735D-37EE-8844-BF42-90AAEDAFE782}"/>
                </a:ext>
              </a:extLst>
            </p:cNvPr>
            <p:cNvSpPr/>
            <p:nvPr/>
          </p:nvSpPr>
          <p:spPr>
            <a:xfrm>
              <a:off x="49530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E0987-1B5B-E34D-B9C0-318174C17C49}"/>
                </a:ext>
              </a:extLst>
            </p:cNvPr>
            <p:cNvSpPr/>
            <p:nvPr/>
          </p:nvSpPr>
          <p:spPr>
            <a:xfrm>
              <a:off x="49530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E71F053-48AB-0C41-877D-EEE189808EDF}"/>
                </a:ext>
              </a:extLst>
            </p:cNvPr>
            <p:cNvSpPr/>
            <p:nvPr/>
          </p:nvSpPr>
          <p:spPr>
            <a:xfrm>
              <a:off x="4953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3816FB2-8517-A543-9EF2-14232CBC37D4}"/>
                </a:ext>
              </a:extLst>
            </p:cNvPr>
            <p:cNvSpPr/>
            <p:nvPr/>
          </p:nvSpPr>
          <p:spPr>
            <a:xfrm>
              <a:off x="49530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F57644B-283D-574A-BC42-F4E3699B1841}"/>
                </a:ext>
              </a:extLst>
            </p:cNvPr>
            <p:cNvSpPr/>
            <p:nvPr/>
          </p:nvSpPr>
          <p:spPr>
            <a:xfrm>
              <a:off x="49530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0A4544F-37F6-B14F-92EE-6F3FAF354D21}"/>
                </a:ext>
              </a:extLst>
            </p:cNvPr>
            <p:cNvSpPr/>
            <p:nvPr/>
          </p:nvSpPr>
          <p:spPr>
            <a:xfrm>
              <a:off x="49530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90B5D82-629A-5247-8510-B88B03F17F47}"/>
                </a:ext>
              </a:extLst>
            </p:cNvPr>
            <p:cNvSpPr/>
            <p:nvPr/>
          </p:nvSpPr>
          <p:spPr>
            <a:xfrm>
              <a:off x="52578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370C6D-4E37-1448-8D04-025D7627B35C}"/>
                </a:ext>
              </a:extLst>
            </p:cNvPr>
            <p:cNvSpPr/>
            <p:nvPr/>
          </p:nvSpPr>
          <p:spPr>
            <a:xfrm>
              <a:off x="52578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EBE4B0-5C98-B248-971F-A75F289F7221}"/>
                </a:ext>
              </a:extLst>
            </p:cNvPr>
            <p:cNvSpPr/>
            <p:nvPr/>
          </p:nvSpPr>
          <p:spPr>
            <a:xfrm>
              <a:off x="52578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4D05F11-D09E-D945-8B4C-C4F61B135558}"/>
                </a:ext>
              </a:extLst>
            </p:cNvPr>
            <p:cNvSpPr/>
            <p:nvPr/>
          </p:nvSpPr>
          <p:spPr>
            <a:xfrm>
              <a:off x="52578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46DB78-EB91-6B4A-AB34-338793B24033}"/>
                </a:ext>
              </a:extLst>
            </p:cNvPr>
            <p:cNvSpPr/>
            <p:nvPr/>
          </p:nvSpPr>
          <p:spPr>
            <a:xfrm>
              <a:off x="5257800" y="2667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A8882C6-B66E-B34C-A30E-5693C4F4DABD}"/>
                </a:ext>
              </a:extLst>
            </p:cNvPr>
            <p:cNvSpPr/>
            <p:nvPr/>
          </p:nvSpPr>
          <p:spPr>
            <a:xfrm>
              <a:off x="5257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A0AB94F-8779-4543-BCD5-FBE382261BF2}"/>
                </a:ext>
              </a:extLst>
            </p:cNvPr>
            <p:cNvSpPr/>
            <p:nvPr/>
          </p:nvSpPr>
          <p:spPr>
            <a:xfrm>
              <a:off x="5257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8CB9AAB-6BE7-A540-8322-0A3ABC3A4689}"/>
                </a:ext>
              </a:extLst>
            </p:cNvPr>
            <p:cNvSpPr/>
            <p:nvPr/>
          </p:nvSpPr>
          <p:spPr>
            <a:xfrm>
              <a:off x="5257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80133F2-C105-4540-9C27-7A7933550EC0}"/>
                </a:ext>
              </a:extLst>
            </p:cNvPr>
            <p:cNvSpPr/>
            <p:nvPr/>
          </p:nvSpPr>
          <p:spPr>
            <a:xfrm>
              <a:off x="5257800" y="3886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D826334-EA3C-D54C-806B-70EF5F907A29}"/>
                </a:ext>
              </a:extLst>
            </p:cNvPr>
            <p:cNvSpPr/>
            <p:nvPr/>
          </p:nvSpPr>
          <p:spPr>
            <a:xfrm>
              <a:off x="5257800" y="4191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1075CDE-E9D4-B447-A028-0E2605B1790D}"/>
                </a:ext>
              </a:extLst>
            </p:cNvPr>
            <p:cNvSpPr/>
            <p:nvPr/>
          </p:nvSpPr>
          <p:spPr>
            <a:xfrm>
              <a:off x="52578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BD3CBD8-A63C-D141-856D-F75786565A30}"/>
                </a:ext>
              </a:extLst>
            </p:cNvPr>
            <p:cNvSpPr/>
            <p:nvPr/>
          </p:nvSpPr>
          <p:spPr>
            <a:xfrm>
              <a:off x="52578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E9B7A9-C378-AF4E-B77F-1F58DBE0950B}"/>
                </a:ext>
              </a:extLst>
            </p:cNvPr>
            <p:cNvSpPr/>
            <p:nvPr/>
          </p:nvSpPr>
          <p:spPr>
            <a:xfrm>
              <a:off x="52578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A8C2CD0-B815-DF4D-88A7-AC22DB40C943}"/>
                </a:ext>
              </a:extLst>
            </p:cNvPr>
            <p:cNvSpPr/>
            <p:nvPr/>
          </p:nvSpPr>
          <p:spPr>
            <a:xfrm>
              <a:off x="55626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5863D2F-FAD3-6648-AD2F-1DD607838C6B}"/>
                </a:ext>
              </a:extLst>
            </p:cNvPr>
            <p:cNvSpPr/>
            <p:nvPr/>
          </p:nvSpPr>
          <p:spPr>
            <a:xfrm>
              <a:off x="55626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B92141-43EE-1D43-9716-56D34C552C43}"/>
                </a:ext>
              </a:extLst>
            </p:cNvPr>
            <p:cNvSpPr/>
            <p:nvPr/>
          </p:nvSpPr>
          <p:spPr>
            <a:xfrm>
              <a:off x="55626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521FF7-8612-8E44-BCE2-ECCE2AF6A294}"/>
                </a:ext>
              </a:extLst>
            </p:cNvPr>
            <p:cNvSpPr/>
            <p:nvPr/>
          </p:nvSpPr>
          <p:spPr>
            <a:xfrm>
              <a:off x="5562600" y="2362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972022A-53AB-3D40-8AC1-D5EECEF17B66}"/>
                </a:ext>
              </a:extLst>
            </p:cNvPr>
            <p:cNvSpPr/>
            <p:nvPr/>
          </p:nvSpPr>
          <p:spPr>
            <a:xfrm>
              <a:off x="55626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98497C1-33B3-AA48-A1C0-CDEC0AB1365E}"/>
                </a:ext>
              </a:extLst>
            </p:cNvPr>
            <p:cNvSpPr/>
            <p:nvPr/>
          </p:nvSpPr>
          <p:spPr>
            <a:xfrm>
              <a:off x="55626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3CAEF98-017E-C447-BF2F-5E1F53092A8A}"/>
                </a:ext>
              </a:extLst>
            </p:cNvPr>
            <p:cNvSpPr/>
            <p:nvPr/>
          </p:nvSpPr>
          <p:spPr>
            <a:xfrm>
              <a:off x="55626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FDF3BDD-EA33-4E49-9B97-A23523C2ECF5}"/>
                </a:ext>
              </a:extLst>
            </p:cNvPr>
            <p:cNvSpPr/>
            <p:nvPr/>
          </p:nvSpPr>
          <p:spPr>
            <a:xfrm>
              <a:off x="55626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50C1E10-97F8-5E4E-9B3E-97B0C33DC240}"/>
                </a:ext>
              </a:extLst>
            </p:cNvPr>
            <p:cNvSpPr/>
            <p:nvPr/>
          </p:nvSpPr>
          <p:spPr>
            <a:xfrm>
              <a:off x="55626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CB38005-3705-D849-951B-D360969CDB6A}"/>
                </a:ext>
              </a:extLst>
            </p:cNvPr>
            <p:cNvSpPr/>
            <p:nvPr/>
          </p:nvSpPr>
          <p:spPr>
            <a:xfrm>
              <a:off x="55626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363C0D9-1AB3-B94A-8287-1DC67F669437}"/>
                </a:ext>
              </a:extLst>
            </p:cNvPr>
            <p:cNvSpPr/>
            <p:nvPr/>
          </p:nvSpPr>
          <p:spPr>
            <a:xfrm>
              <a:off x="55626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07BD775-367D-E143-A1E2-A574AE6AD89A}"/>
                </a:ext>
              </a:extLst>
            </p:cNvPr>
            <p:cNvSpPr/>
            <p:nvPr/>
          </p:nvSpPr>
          <p:spPr>
            <a:xfrm>
              <a:off x="5562600" y="4800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A06E9B0-5585-0B42-9EA0-75B4E8A2DEB7}"/>
                </a:ext>
              </a:extLst>
            </p:cNvPr>
            <p:cNvSpPr/>
            <p:nvPr/>
          </p:nvSpPr>
          <p:spPr>
            <a:xfrm>
              <a:off x="55626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069C33C-F69F-6E4E-B3A0-1155FCB1C347}"/>
                </a:ext>
              </a:extLst>
            </p:cNvPr>
            <p:cNvSpPr/>
            <p:nvPr/>
          </p:nvSpPr>
          <p:spPr>
            <a:xfrm>
              <a:off x="58674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FE7E85-C419-8F4A-9387-E8332CB96326}"/>
                </a:ext>
              </a:extLst>
            </p:cNvPr>
            <p:cNvSpPr/>
            <p:nvPr/>
          </p:nvSpPr>
          <p:spPr>
            <a:xfrm>
              <a:off x="58674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380A0E9-E530-FB46-A1CF-858F7203125D}"/>
                </a:ext>
              </a:extLst>
            </p:cNvPr>
            <p:cNvSpPr/>
            <p:nvPr/>
          </p:nvSpPr>
          <p:spPr>
            <a:xfrm>
              <a:off x="5867400" y="2057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BB8E294-E724-EE42-95F6-D0F614D5529A}"/>
                </a:ext>
              </a:extLst>
            </p:cNvPr>
            <p:cNvSpPr/>
            <p:nvPr/>
          </p:nvSpPr>
          <p:spPr>
            <a:xfrm>
              <a:off x="58674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21948F2-F8F5-714D-B63C-AEA7896AEEF2}"/>
                </a:ext>
              </a:extLst>
            </p:cNvPr>
            <p:cNvSpPr/>
            <p:nvPr/>
          </p:nvSpPr>
          <p:spPr>
            <a:xfrm>
              <a:off x="58674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2E81885-B024-DC4E-9B3A-9DF4982FE860}"/>
                </a:ext>
              </a:extLst>
            </p:cNvPr>
            <p:cNvSpPr/>
            <p:nvPr/>
          </p:nvSpPr>
          <p:spPr>
            <a:xfrm>
              <a:off x="58674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9821E11-0D01-3345-978A-DA431638C842}"/>
                </a:ext>
              </a:extLst>
            </p:cNvPr>
            <p:cNvSpPr/>
            <p:nvPr/>
          </p:nvSpPr>
          <p:spPr>
            <a:xfrm>
              <a:off x="58674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24886B-95EB-F746-AD11-10D59046D1A6}"/>
                </a:ext>
              </a:extLst>
            </p:cNvPr>
            <p:cNvSpPr/>
            <p:nvPr/>
          </p:nvSpPr>
          <p:spPr>
            <a:xfrm>
              <a:off x="58674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3554FE-7D05-244E-BD38-88FE7604FC2E}"/>
                </a:ext>
              </a:extLst>
            </p:cNvPr>
            <p:cNvSpPr/>
            <p:nvPr/>
          </p:nvSpPr>
          <p:spPr>
            <a:xfrm>
              <a:off x="58674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C3705B-5A16-FA4A-87DC-16950E737CDB}"/>
                </a:ext>
              </a:extLst>
            </p:cNvPr>
            <p:cNvSpPr/>
            <p:nvPr/>
          </p:nvSpPr>
          <p:spPr>
            <a:xfrm>
              <a:off x="58674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D8A2623-0530-7C4F-AAEA-4C40E32E345B}"/>
                </a:ext>
              </a:extLst>
            </p:cNvPr>
            <p:cNvSpPr/>
            <p:nvPr/>
          </p:nvSpPr>
          <p:spPr>
            <a:xfrm>
              <a:off x="5867400" y="4495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9CE4D-3C9B-034F-A7B9-09D5FBF3FF72}"/>
                </a:ext>
              </a:extLst>
            </p:cNvPr>
            <p:cNvSpPr/>
            <p:nvPr/>
          </p:nvSpPr>
          <p:spPr>
            <a:xfrm>
              <a:off x="58674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E723C7-76C4-E54B-9C07-A7A52AD65EC5}"/>
                </a:ext>
              </a:extLst>
            </p:cNvPr>
            <p:cNvSpPr/>
            <p:nvPr/>
          </p:nvSpPr>
          <p:spPr>
            <a:xfrm>
              <a:off x="58674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ECD3B25-8063-7F49-8C53-ED81E0345CFF}"/>
                </a:ext>
              </a:extLst>
            </p:cNvPr>
            <p:cNvSpPr/>
            <p:nvPr/>
          </p:nvSpPr>
          <p:spPr>
            <a:xfrm>
              <a:off x="6172200" y="14478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F66C965-5591-AA40-B037-84569AA8FF6F}"/>
                </a:ext>
              </a:extLst>
            </p:cNvPr>
            <p:cNvSpPr/>
            <p:nvPr/>
          </p:nvSpPr>
          <p:spPr>
            <a:xfrm>
              <a:off x="6172200" y="17526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B92A4EE-87FA-8D47-A0FF-8331DB089D11}"/>
                </a:ext>
              </a:extLst>
            </p:cNvPr>
            <p:cNvSpPr/>
            <p:nvPr/>
          </p:nvSpPr>
          <p:spPr>
            <a:xfrm>
              <a:off x="61722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FC3DEFA-8BAF-574D-A57A-022B8F2423BB}"/>
                </a:ext>
              </a:extLst>
            </p:cNvPr>
            <p:cNvSpPr/>
            <p:nvPr/>
          </p:nvSpPr>
          <p:spPr>
            <a:xfrm>
              <a:off x="61722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91843C-6D7B-2042-B34F-6054FCA52985}"/>
                </a:ext>
              </a:extLst>
            </p:cNvPr>
            <p:cNvSpPr/>
            <p:nvPr/>
          </p:nvSpPr>
          <p:spPr>
            <a:xfrm>
              <a:off x="61722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12A8AF3-4398-F540-ABEB-AD78CC296538}"/>
                </a:ext>
              </a:extLst>
            </p:cNvPr>
            <p:cNvSpPr/>
            <p:nvPr/>
          </p:nvSpPr>
          <p:spPr>
            <a:xfrm>
              <a:off x="61722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46A1C57-541B-8341-A35F-AF92792EE721}"/>
                </a:ext>
              </a:extLst>
            </p:cNvPr>
            <p:cNvSpPr/>
            <p:nvPr/>
          </p:nvSpPr>
          <p:spPr>
            <a:xfrm>
              <a:off x="61722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24B43F2-C581-D74F-BB09-E4DFFFFBFBC6}"/>
                </a:ext>
              </a:extLst>
            </p:cNvPr>
            <p:cNvSpPr/>
            <p:nvPr/>
          </p:nvSpPr>
          <p:spPr>
            <a:xfrm>
              <a:off x="61722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7587A6-8E12-1A4D-A7A4-A5DD50AF2E2B}"/>
                </a:ext>
              </a:extLst>
            </p:cNvPr>
            <p:cNvSpPr/>
            <p:nvPr/>
          </p:nvSpPr>
          <p:spPr>
            <a:xfrm>
              <a:off x="61722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E059263-0BA1-5642-BA10-5E0D44E7B382}"/>
                </a:ext>
              </a:extLst>
            </p:cNvPr>
            <p:cNvSpPr/>
            <p:nvPr/>
          </p:nvSpPr>
          <p:spPr>
            <a:xfrm>
              <a:off x="61722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4DF2651-3D20-0343-98C7-FEB0FD3FDFB2}"/>
                </a:ext>
              </a:extLst>
            </p:cNvPr>
            <p:cNvSpPr/>
            <p:nvPr/>
          </p:nvSpPr>
          <p:spPr>
            <a:xfrm>
              <a:off x="61722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29DE95-DCE6-D84B-ABD0-B836247087F2}"/>
                </a:ext>
              </a:extLst>
            </p:cNvPr>
            <p:cNvSpPr/>
            <p:nvPr/>
          </p:nvSpPr>
          <p:spPr>
            <a:xfrm>
              <a:off x="61722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012E27D-D998-C24A-A95B-E7549572CBF7}"/>
                </a:ext>
              </a:extLst>
            </p:cNvPr>
            <p:cNvSpPr/>
            <p:nvPr/>
          </p:nvSpPr>
          <p:spPr>
            <a:xfrm>
              <a:off x="6172200" y="5105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BDF6F4F-CF88-D64E-9373-28B0DA4372F9}"/>
                </a:ext>
              </a:extLst>
            </p:cNvPr>
            <p:cNvSpPr/>
            <p:nvPr/>
          </p:nvSpPr>
          <p:spPr>
            <a:xfrm>
              <a:off x="64770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249476E-160F-9E41-96AF-DE3BE8E8E45F}"/>
                </a:ext>
              </a:extLst>
            </p:cNvPr>
            <p:cNvSpPr/>
            <p:nvPr/>
          </p:nvSpPr>
          <p:spPr>
            <a:xfrm>
              <a:off x="64770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1F90C7D-BA24-634F-B5EC-0A83A6461C17}"/>
                </a:ext>
              </a:extLst>
            </p:cNvPr>
            <p:cNvSpPr/>
            <p:nvPr/>
          </p:nvSpPr>
          <p:spPr>
            <a:xfrm>
              <a:off x="64770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96B0DD4-6587-664D-A3DA-A964409DB03A}"/>
                </a:ext>
              </a:extLst>
            </p:cNvPr>
            <p:cNvSpPr/>
            <p:nvPr/>
          </p:nvSpPr>
          <p:spPr>
            <a:xfrm>
              <a:off x="64770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E34901D-3E8E-144A-A1F9-6624EDF0A015}"/>
                </a:ext>
              </a:extLst>
            </p:cNvPr>
            <p:cNvSpPr/>
            <p:nvPr/>
          </p:nvSpPr>
          <p:spPr>
            <a:xfrm>
              <a:off x="64770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07702EB-6698-9144-9D9B-4784C5563424}"/>
                </a:ext>
              </a:extLst>
            </p:cNvPr>
            <p:cNvSpPr/>
            <p:nvPr/>
          </p:nvSpPr>
          <p:spPr>
            <a:xfrm>
              <a:off x="64770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19A0FD8-1B84-6A4D-B3B8-3D469786BF9C}"/>
                </a:ext>
              </a:extLst>
            </p:cNvPr>
            <p:cNvSpPr/>
            <p:nvPr/>
          </p:nvSpPr>
          <p:spPr>
            <a:xfrm>
              <a:off x="64770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ED736C6-9BA0-BC4A-B40D-7B4DA1E72A21}"/>
                </a:ext>
              </a:extLst>
            </p:cNvPr>
            <p:cNvSpPr/>
            <p:nvPr/>
          </p:nvSpPr>
          <p:spPr>
            <a:xfrm>
              <a:off x="6477000" y="35814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35B436E-769D-FF44-BC6D-7FB1C6E0C329}"/>
                </a:ext>
              </a:extLst>
            </p:cNvPr>
            <p:cNvSpPr/>
            <p:nvPr/>
          </p:nvSpPr>
          <p:spPr>
            <a:xfrm>
              <a:off x="64770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4EF36EE-759C-354D-BF73-8C8F55F4E6C6}"/>
                </a:ext>
              </a:extLst>
            </p:cNvPr>
            <p:cNvSpPr/>
            <p:nvPr/>
          </p:nvSpPr>
          <p:spPr>
            <a:xfrm>
              <a:off x="6477000" y="41910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B36F59-114A-F34B-8F64-C2F897B0E59E}"/>
                </a:ext>
              </a:extLst>
            </p:cNvPr>
            <p:cNvSpPr/>
            <p:nvPr/>
          </p:nvSpPr>
          <p:spPr>
            <a:xfrm>
              <a:off x="64770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796C19A-4D7A-BE48-A53D-3313D94595F3}"/>
                </a:ext>
              </a:extLst>
            </p:cNvPr>
            <p:cNvSpPr/>
            <p:nvPr/>
          </p:nvSpPr>
          <p:spPr>
            <a:xfrm>
              <a:off x="6477000" y="48006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16B871-7F4C-7F49-BE31-296959753B42}"/>
                </a:ext>
              </a:extLst>
            </p:cNvPr>
            <p:cNvSpPr/>
            <p:nvPr/>
          </p:nvSpPr>
          <p:spPr>
            <a:xfrm>
              <a:off x="64770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3B6F7F-94FF-3F43-A988-B95D7D46E6D8}"/>
                </a:ext>
              </a:extLst>
            </p:cNvPr>
            <p:cNvSpPr/>
            <p:nvPr/>
          </p:nvSpPr>
          <p:spPr>
            <a:xfrm>
              <a:off x="6781800" y="1447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9188446-3A38-AA49-BE06-FFA4D1C97FA3}"/>
                </a:ext>
              </a:extLst>
            </p:cNvPr>
            <p:cNvSpPr/>
            <p:nvPr/>
          </p:nvSpPr>
          <p:spPr>
            <a:xfrm>
              <a:off x="6781800" y="1752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FEC3C0-EF65-1748-97A6-31B5C3205908}"/>
                </a:ext>
              </a:extLst>
            </p:cNvPr>
            <p:cNvSpPr/>
            <p:nvPr/>
          </p:nvSpPr>
          <p:spPr>
            <a:xfrm>
              <a:off x="6781800" y="2057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5F392EE-1F13-464E-8ABE-62EF10BA4393}"/>
                </a:ext>
              </a:extLst>
            </p:cNvPr>
            <p:cNvSpPr/>
            <p:nvPr/>
          </p:nvSpPr>
          <p:spPr>
            <a:xfrm>
              <a:off x="6781800" y="23622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1B9A261-80AD-154A-AD39-F193E66AB520}"/>
                </a:ext>
              </a:extLst>
            </p:cNvPr>
            <p:cNvSpPr/>
            <p:nvPr/>
          </p:nvSpPr>
          <p:spPr>
            <a:xfrm>
              <a:off x="6781800" y="26670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762A163-854C-CB43-9C12-5A27B848807F}"/>
                </a:ext>
              </a:extLst>
            </p:cNvPr>
            <p:cNvSpPr/>
            <p:nvPr/>
          </p:nvSpPr>
          <p:spPr>
            <a:xfrm>
              <a:off x="6781800" y="29718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3178CB7-B176-4E47-BF5D-D5E4F7A432EE}"/>
                </a:ext>
              </a:extLst>
            </p:cNvPr>
            <p:cNvSpPr/>
            <p:nvPr/>
          </p:nvSpPr>
          <p:spPr>
            <a:xfrm>
              <a:off x="6781800" y="32766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5895ED-E702-4349-86A5-15B511A52475}"/>
                </a:ext>
              </a:extLst>
            </p:cNvPr>
            <p:cNvSpPr/>
            <p:nvPr/>
          </p:nvSpPr>
          <p:spPr>
            <a:xfrm>
              <a:off x="6781800" y="3581400"/>
              <a:ext cx="195209" cy="1952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0928313-1B52-F34D-8AC1-7991415EE53D}"/>
                </a:ext>
              </a:extLst>
            </p:cNvPr>
            <p:cNvSpPr/>
            <p:nvPr/>
          </p:nvSpPr>
          <p:spPr>
            <a:xfrm>
              <a:off x="6781800" y="3886200"/>
              <a:ext cx="195209" cy="195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AA8326E-91CE-ED4A-B9B6-92087A2CA336}"/>
                </a:ext>
              </a:extLst>
            </p:cNvPr>
            <p:cNvSpPr/>
            <p:nvPr/>
          </p:nvSpPr>
          <p:spPr>
            <a:xfrm>
              <a:off x="6781800" y="41910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30AB858-164A-1241-8FF6-54B6B6F02D05}"/>
                </a:ext>
              </a:extLst>
            </p:cNvPr>
            <p:cNvSpPr/>
            <p:nvPr/>
          </p:nvSpPr>
          <p:spPr>
            <a:xfrm>
              <a:off x="6781800" y="44958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279BBDF-8258-6F4D-8F12-4A4F2B7E1A1A}"/>
                </a:ext>
              </a:extLst>
            </p:cNvPr>
            <p:cNvSpPr/>
            <p:nvPr/>
          </p:nvSpPr>
          <p:spPr>
            <a:xfrm>
              <a:off x="6781800" y="4800600"/>
              <a:ext cx="195209" cy="1952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0209BFA-411E-8C4A-B3FC-856C29A83108}"/>
                </a:ext>
              </a:extLst>
            </p:cNvPr>
            <p:cNvSpPr/>
            <p:nvPr/>
          </p:nvSpPr>
          <p:spPr>
            <a:xfrm>
              <a:off x="6781800" y="5105400"/>
              <a:ext cx="195209" cy="1952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1CD0F86-DCC7-844F-AF22-19E097FB8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1524000"/>
            <a:ext cx="4876800" cy="36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4697</TotalTime>
  <Words>1103</Words>
  <Application>Microsoft Macintosh PowerPoint</Application>
  <PresentationFormat>On-screen Show (4:3)</PresentationFormat>
  <Paragraphs>206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Office Theme</vt:lpstr>
      <vt:lpstr>Lab 8: Coalescent Theory</vt:lpstr>
      <vt:lpstr>“The Coalescent” </vt:lpstr>
      <vt:lpstr>The Wright-Fisher Model (1930)</vt:lpstr>
      <vt:lpstr>Forward-time Wright-Fisher model</vt:lpstr>
      <vt:lpstr>Forward-time Wright-Fisher model</vt:lpstr>
      <vt:lpstr>Forward-time Wright-Fisher model</vt:lpstr>
      <vt:lpstr>Forward-time Wright-Fisher model</vt:lpstr>
      <vt:lpstr>Forward-time Wright-Fisher model</vt:lpstr>
      <vt:lpstr>Coalescent Theory: Looking at same process backwards in time</vt:lpstr>
      <vt:lpstr>Coalescent Theory: Looking at same process backwards in time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Coalescent probabilities</vt:lpstr>
      <vt:lpstr>Why should a conservation geneticist care??</vt:lpstr>
      <vt:lpstr>Properties of the coalescent</vt:lpstr>
      <vt:lpstr>Properties of the coalescent</vt:lpstr>
      <vt:lpstr>Properties of the coalescent</vt:lpstr>
      <vt:lpstr>Properties of the coalescent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Ancestral population sizes</vt:lpstr>
      <vt:lpstr>Uses of coalescent theory: Selection</vt:lpstr>
      <vt:lpstr>Uses of coalescent theory: Phylogenetics</vt:lpstr>
      <vt:lpstr>Uses of coalescent theory: Phylogenetics</vt:lpstr>
      <vt:lpstr>Uses of coalescent theory: Phylogenetics</vt:lpstr>
      <vt:lpstr>Today’s Dataset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377</cp:revision>
  <cp:lastPrinted>2014-01-15T01:50:06Z</cp:lastPrinted>
  <dcterms:created xsi:type="dcterms:W3CDTF">2006-08-16T00:00:00Z</dcterms:created>
  <dcterms:modified xsi:type="dcterms:W3CDTF">2018-03-12T22:04:30Z</dcterms:modified>
</cp:coreProperties>
</file>